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5" r:id="rId1"/>
  </p:sldMasterIdLst>
  <p:notesMasterIdLst>
    <p:notesMasterId r:id="rId39"/>
  </p:notesMasterIdLst>
  <p:handoutMasterIdLst>
    <p:handoutMasterId r:id="rId40"/>
  </p:handoutMasterIdLst>
  <p:sldIdLst>
    <p:sldId id="256" r:id="rId2"/>
    <p:sldId id="312" r:id="rId3"/>
    <p:sldId id="311" r:id="rId4"/>
    <p:sldId id="289" r:id="rId5"/>
    <p:sldId id="313" r:id="rId6"/>
    <p:sldId id="310" r:id="rId7"/>
    <p:sldId id="303" r:id="rId8"/>
    <p:sldId id="337" r:id="rId9"/>
    <p:sldId id="290" r:id="rId10"/>
    <p:sldId id="345" r:id="rId11"/>
    <p:sldId id="331" r:id="rId12"/>
    <p:sldId id="326" r:id="rId13"/>
    <p:sldId id="327" r:id="rId14"/>
    <p:sldId id="328" r:id="rId15"/>
    <p:sldId id="329" r:id="rId16"/>
    <p:sldId id="330" r:id="rId17"/>
    <p:sldId id="323" r:id="rId18"/>
    <p:sldId id="334" r:id="rId19"/>
    <p:sldId id="335" r:id="rId20"/>
    <p:sldId id="306" r:id="rId21"/>
    <p:sldId id="336" r:id="rId22"/>
    <p:sldId id="304" r:id="rId23"/>
    <p:sldId id="332" r:id="rId24"/>
    <p:sldId id="292" r:id="rId25"/>
    <p:sldId id="333" r:id="rId26"/>
    <p:sldId id="316" r:id="rId27"/>
    <p:sldId id="318" r:id="rId28"/>
    <p:sldId id="343" r:id="rId29"/>
    <p:sldId id="320" r:id="rId30"/>
    <p:sldId id="293" r:id="rId31"/>
    <p:sldId id="338" r:id="rId32"/>
    <p:sldId id="294" r:id="rId33"/>
    <p:sldId id="339" r:id="rId34"/>
    <p:sldId id="342" r:id="rId35"/>
    <p:sldId id="340" r:id="rId36"/>
    <p:sldId id="341" r:id="rId37"/>
    <p:sldId id="344"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2F4F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5"/>
    <p:restoredTop sz="78429" autoAdjust="0"/>
  </p:normalViewPr>
  <p:slideViewPr>
    <p:cSldViewPr snapToGrid="0" snapToObjects="1">
      <p:cViewPr varScale="1">
        <p:scale>
          <a:sx n="90" d="100"/>
          <a:sy n="90" d="100"/>
        </p:scale>
        <p:origin x="149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2" d="100"/>
          <a:sy n="52" d="100"/>
        </p:scale>
        <p:origin x="-186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B11B53B-DDAA-4AE0-AB8D-E66C14A4BE2C}" type="datetimeFigureOut">
              <a:rPr lang="en-IE" smtClean="0"/>
              <a:pPr/>
              <a:t>24/05/2017</a:t>
            </a:fld>
            <a:endParaRPr lang="en-IE"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735CF54-C4B5-4DE1-A95F-1EEEE3FFEA08}" type="slidenum">
              <a:rPr lang="en-IE" smtClean="0"/>
              <a:pPr/>
              <a:t>‹#›</a:t>
            </a:fld>
            <a:endParaRPr lang="en-IE" dirty="0"/>
          </a:p>
        </p:txBody>
      </p:sp>
    </p:spTree>
    <p:extLst>
      <p:ext uri="{BB962C8B-B14F-4D97-AF65-F5344CB8AC3E}">
        <p14:creationId xmlns:p14="http://schemas.microsoft.com/office/powerpoint/2010/main" val="22235755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600CBE-6EC7-EC42-B996-540429D6A5C3}" type="datetimeFigureOut">
              <a:rPr lang="en-US" smtClean="0"/>
              <a:pPr/>
              <a:t>5/24/2017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B4A779-8DBD-DD4B-A35F-2D0B4CB4463A}" type="slidenum">
              <a:rPr lang="en-US" smtClean="0"/>
              <a:pPr/>
              <a:t>‹#›</a:t>
            </a:fld>
            <a:endParaRPr lang="en-US" dirty="0"/>
          </a:p>
        </p:txBody>
      </p:sp>
    </p:spTree>
    <p:extLst>
      <p:ext uri="{BB962C8B-B14F-4D97-AF65-F5344CB8AC3E}">
        <p14:creationId xmlns:p14="http://schemas.microsoft.com/office/powerpoint/2010/main" val="155790590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3AB4A779-8DBD-DD4B-A35F-2D0B4CB4463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AB4A779-8DBD-DD4B-A35F-2D0B4CB4463A}" type="slidenum">
              <a:rPr lang="en-US" smtClean="0"/>
              <a:pPr/>
              <a:t>4</a:t>
            </a:fld>
            <a:endParaRPr lang="en-US" dirty="0"/>
          </a:p>
        </p:txBody>
      </p:sp>
    </p:spTree>
    <p:extLst>
      <p:ext uri="{BB962C8B-B14F-4D97-AF65-F5344CB8AC3E}">
        <p14:creationId xmlns:p14="http://schemas.microsoft.com/office/powerpoint/2010/main" val="2935071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AB4A779-8DBD-DD4B-A35F-2D0B4CB4463A}" type="slidenum">
              <a:rPr lang="en-US" smtClean="0"/>
              <a:pPr/>
              <a:t>8</a:t>
            </a:fld>
            <a:endParaRPr lang="en-US" dirty="0"/>
          </a:p>
        </p:txBody>
      </p:sp>
    </p:spTree>
    <p:extLst>
      <p:ext uri="{BB962C8B-B14F-4D97-AF65-F5344CB8AC3E}">
        <p14:creationId xmlns:p14="http://schemas.microsoft.com/office/powerpoint/2010/main" val="3039314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AB4A779-8DBD-DD4B-A35F-2D0B4CB4463A}" type="slidenum">
              <a:rPr lang="en-US" smtClean="0"/>
              <a:pPr/>
              <a:t>17</a:t>
            </a:fld>
            <a:endParaRPr lang="en-US" dirty="0"/>
          </a:p>
        </p:txBody>
      </p:sp>
    </p:spTree>
    <p:extLst>
      <p:ext uri="{BB962C8B-B14F-4D97-AF65-F5344CB8AC3E}">
        <p14:creationId xmlns:p14="http://schemas.microsoft.com/office/powerpoint/2010/main" val="2551564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AB4A779-8DBD-DD4B-A35F-2D0B4CB4463A}" type="slidenum">
              <a:rPr lang="en-US" smtClean="0"/>
              <a:pPr/>
              <a:t>32</a:t>
            </a:fld>
            <a:endParaRPr lang="en-US" dirty="0"/>
          </a:p>
        </p:txBody>
      </p:sp>
    </p:spTree>
    <p:extLst>
      <p:ext uri="{BB962C8B-B14F-4D97-AF65-F5344CB8AC3E}">
        <p14:creationId xmlns:p14="http://schemas.microsoft.com/office/powerpoint/2010/main" val="2144929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wireframeOverlay-Home.png"/>
          <p:cNvPicPr>
            <a:picLocks noChangeAspect="1"/>
          </p:cNvPicPr>
          <p:nvPr/>
        </p:nvPicPr>
        <p:blipFill>
          <a:blip r:embed="rId2"/>
          <a:srcRect t="-93973"/>
          <a:stretch>
            <a:fillRect/>
          </a:stretch>
        </p:blipFill>
        <p:spPr>
          <a:xfrm>
            <a:off x="185702" y="655093"/>
            <a:ext cx="8841097" cy="5308979"/>
          </a:xfrm>
          <a:prstGeom prst="rect">
            <a:avLst/>
          </a:prstGeom>
          <a:gradFill>
            <a:gsLst>
              <a:gs pos="0">
                <a:schemeClr val="tx2"/>
              </a:gs>
              <a:gs pos="100000">
                <a:schemeClr val="bg2"/>
              </a:gs>
            </a:gsLst>
            <a:lin ang="5400000" scaled="0"/>
          </a:gradFill>
        </p:spPr>
      </p:pic>
      <p:sp>
        <p:nvSpPr>
          <p:cNvPr id="2" name="Title 1"/>
          <p:cNvSpPr>
            <a:spLocks noGrp="1"/>
          </p:cNvSpPr>
          <p:nvPr>
            <p:ph type="ctrTitle"/>
          </p:nvPr>
        </p:nvSpPr>
        <p:spPr>
          <a:xfrm>
            <a:off x="417513" y="2168338"/>
            <a:ext cx="8307387" cy="1619250"/>
          </a:xfrm>
        </p:spPr>
        <p:txBody>
          <a:bodyPr/>
          <a:lstStyle>
            <a:lvl1pPr algn="ctr">
              <a:defRPr sz="4800"/>
            </a:lvl1pPr>
          </a:lstStyle>
          <a:p>
            <a:r>
              <a:rPr lang="en-GB"/>
              <a:t>Click to edit Master title style</a:t>
            </a:r>
            <a:endParaRPr/>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dirty="0"/>
          </a:p>
        </p:txBody>
      </p:sp>
      <p:sp>
        <p:nvSpPr>
          <p:cNvPr id="4" name="Date Placeholder 3"/>
          <p:cNvSpPr>
            <a:spLocks noGrp="1"/>
          </p:cNvSpPr>
          <p:nvPr>
            <p:ph type="dt" sz="half" idx="10"/>
          </p:nvPr>
        </p:nvSpPr>
        <p:spPr/>
        <p:txBody>
          <a:bodyPr/>
          <a:lstStyle/>
          <a:p>
            <a:fld id="{1939B85B-0C75-0A47-9473-C78F4ABDB156}" type="datetimeFigureOut">
              <a:rPr lang="en-US" smtClean="0"/>
              <a:pPr/>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Slide Number Placeholder 5"/>
          <p:cNvSpPr>
            <a:spLocks noGrp="1"/>
          </p:cNvSpPr>
          <p:nvPr>
            <p:ph type="sldNum" sz="quarter" idx="12"/>
          </p:nvPr>
        </p:nvSpPr>
        <p:spPr>
          <a:xfrm>
            <a:off x="8382000" y="1219200"/>
            <a:ext cx="533400" cy="365125"/>
          </a:xfrm>
        </p:spPr>
        <p:txBody>
          <a:bodyPr/>
          <a:lstStyle/>
          <a:p>
            <a:fld id="{57AF16DE-A0D5-4438-950F-5B1E159C2C2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416859" y="1466850"/>
            <a:ext cx="8308039" cy="1128432"/>
          </a:xfrm>
        </p:spPr>
        <p:txBody>
          <a:bodyPr vert="horz" lIns="91440" tIns="45720" rIns="91440" bIns="45720" rtlCol="0" anchor="b" anchorCtr="0">
            <a:no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r>
              <a:rPr lang="en-GB"/>
              <a:t>Click to edit Master title style</a:t>
            </a:r>
            <a:endParaRPr/>
          </a:p>
        </p:txBody>
      </p:sp>
      <p:sp>
        <p:nvSpPr>
          <p:cNvPr id="3" name="Picture Placeholder 2"/>
          <p:cNvSpPr>
            <a:spLocks noGrp="1"/>
          </p:cNvSpPr>
          <p:nvPr>
            <p:ph type="pic" idx="1"/>
          </p:nvPr>
        </p:nvSpPr>
        <p:spPr>
          <a:xfrm>
            <a:off x="4007224" y="2623296"/>
            <a:ext cx="4717676" cy="38312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Drag picture to placeholder or click icon to add</a:t>
            </a:r>
            <a:endParaRPr dirty="0"/>
          </a:p>
        </p:txBody>
      </p:sp>
      <p:sp>
        <p:nvSpPr>
          <p:cNvPr id="4" name="Text Placeholder 3"/>
          <p:cNvSpPr>
            <a:spLocks noGrp="1"/>
          </p:cNvSpPr>
          <p:nvPr>
            <p:ph type="body" sz="half" idx="2"/>
          </p:nvPr>
        </p:nvSpPr>
        <p:spPr>
          <a:xfrm>
            <a:off x="430213" y="2770187"/>
            <a:ext cx="3429093" cy="3576825"/>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1939B85B-0C75-0A47-9473-C78F4ABDB156}" type="datetimeFigureOut">
              <a:rPr lang="en-US" smtClean="0"/>
              <a:pPr/>
              <a:t>5/24/2017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A7C071-BA84-4247-B2B5-C48A146BB22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182880"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4313891" cy="1162050"/>
          </a:xfrm>
        </p:spPr>
        <p:txBody>
          <a:bodyPr anchor="b"/>
          <a:lstStyle>
            <a:lvl1pPr algn="l">
              <a:defRPr sz="2800" b="0">
                <a:solidFill>
                  <a:schemeClr val="bg1"/>
                </a:solidFill>
              </a:defRPr>
            </a:lvl1pPr>
          </a:lstStyle>
          <a:p>
            <a:r>
              <a:rPr lang="en-GB"/>
              <a:t>Click to edit Master title style</a:t>
            </a:r>
            <a:endParaRPr dirty="0"/>
          </a:p>
        </p:txBody>
      </p:sp>
      <p:sp>
        <p:nvSpPr>
          <p:cNvPr id="4" name="Text Placeholder 3"/>
          <p:cNvSpPr>
            <a:spLocks noGrp="1"/>
          </p:cNvSpPr>
          <p:nvPr>
            <p:ph type="body" sz="half" idx="2"/>
          </p:nvPr>
        </p:nvSpPr>
        <p:spPr>
          <a:xfrm>
            <a:off x="416859" y="2837329"/>
            <a:ext cx="4313891" cy="3415834"/>
          </a:xfrm>
        </p:spPr>
        <p:txBody>
          <a:bodyPr>
            <a:normAutofit/>
          </a:bodyPr>
          <a:lstStyle>
            <a:lvl1pPr marL="0" indent="0">
              <a:lnSpc>
                <a:spcPct val="110000"/>
              </a:lnSpc>
              <a:spcBef>
                <a:spcPts val="6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1939B85B-0C75-0A47-9473-C78F4ABDB156}" type="datetimeFigureOut">
              <a:rPr lang="en-US" smtClean="0"/>
              <a:pPr/>
              <a:t>5/24/2017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Picture Placeholder 10"/>
          <p:cNvSpPr>
            <a:spLocks noGrp="1"/>
          </p:cNvSpPr>
          <p:nvPr>
            <p:ph type="pic" sz="quarter" idx="13"/>
          </p:nvPr>
        </p:nvSpPr>
        <p:spPr>
          <a:xfrm>
            <a:off x="5298140" y="1169894"/>
            <a:ext cx="3671047" cy="5276088"/>
          </a:xfrm>
        </p:spPr>
        <p:txBody>
          <a:bodyPr/>
          <a:lstStyle>
            <a:lvl1pPr>
              <a:buNone/>
              <a:defRPr/>
            </a:lvl1pPr>
          </a:lstStyle>
          <a:p>
            <a:r>
              <a:rPr lang="en-GB" dirty="0"/>
              <a:t>Drag picture to placeholder or click icon to add</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182880" y="1169894"/>
            <a:ext cx="8787384" cy="2106706"/>
          </a:xfrm>
        </p:spPr>
        <p:txBody>
          <a:bodyPr/>
          <a:lstStyle>
            <a:lvl1pPr>
              <a:buNone/>
              <a:defRPr/>
            </a:lvl1pPr>
          </a:lstStyle>
          <a:p>
            <a:r>
              <a:rPr lang="en-GB" dirty="0"/>
              <a:t>Drag picture to placeholder or click icon to add</a:t>
            </a:r>
            <a:endParaRPr dirty="0"/>
          </a:p>
        </p:txBody>
      </p:sp>
      <p:sp>
        <p:nvSpPr>
          <p:cNvPr id="10" name="Rectangle 9"/>
          <p:cNvSpPr/>
          <p:nvPr/>
        </p:nvSpPr>
        <p:spPr>
          <a:xfrm>
            <a:off x="182880" y="3281082"/>
            <a:ext cx="8787384" cy="3174582"/>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416859" y="3329268"/>
            <a:ext cx="8346141" cy="1014132"/>
          </a:xfrm>
        </p:spPr>
        <p:txBody>
          <a:bodyPr anchor="b"/>
          <a:lstStyle>
            <a:lvl1pPr algn="l">
              <a:defRPr sz="3600" b="0">
                <a:solidFill>
                  <a:schemeClr val="bg1"/>
                </a:solidFill>
              </a:defRPr>
            </a:lvl1pPr>
          </a:lstStyle>
          <a:p>
            <a:r>
              <a:rPr lang="en-GB"/>
              <a:t>Click to edit Master title style</a:t>
            </a:r>
            <a:endParaRPr/>
          </a:p>
        </p:txBody>
      </p:sp>
      <p:sp>
        <p:nvSpPr>
          <p:cNvPr id="4" name="Text Placeholder 3"/>
          <p:cNvSpPr>
            <a:spLocks noGrp="1"/>
          </p:cNvSpPr>
          <p:nvPr>
            <p:ph type="body" sz="half" idx="2"/>
          </p:nvPr>
        </p:nvSpPr>
        <p:spPr>
          <a:xfrm>
            <a:off x="416859" y="4343399"/>
            <a:ext cx="8346141" cy="1909763"/>
          </a:xfrm>
        </p:spPr>
        <p:txBody>
          <a:bodyPr>
            <a:normAutofit/>
          </a:bodyPr>
          <a:lstStyle>
            <a:lvl1pPr marL="0" indent="0">
              <a:lnSpc>
                <a:spcPct val="110000"/>
              </a:lnSpc>
              <a:spcBef>
                <a:spcPts val="600"/>
              </a:spcBef>
              <a:buNone/>
              <a:defRPr sz="18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1939B85B-0C75-0A47-9473-C78F4ABDB156}" type="datetimeFigureOut">
              <a:rPr lang="en-US" smtClean="0"/>
              <a:pPr/>
              <a:t>5/24/2017</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3835212"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91000" y="1680882"/>
            <a:ext cx="4313891" cy="1162050"/>
          </a:xfrm>
        </p:spPr>
        <p:txBody>
          <a:bodyPr anchor="b"/>
          <a:lstStyle>
            <a:lvl1pPr algn="l">
              <a:defRPr sz="2800" b="0">
                <a:solidFill>
                  <a:schemeClr val="bg1"/>
                </a:solidFill>
              </a:defRPr>
            </a:lvl1pPr>
          </a:lstStyle>
          <a:p>
            <a:r>
              <a:rPr lang="en-GB"/>
              <a:t>Click to edit Master title style</a:t>
            </a:r>
            <a:endParaRPr/>
          </a:p>
        </p:txBody>
      </p:sp>
      <p:sp>
        <p:nvSpPr>
          <p:cNvPr id="4" name="Text Placeholder 3"/>
          <p:cNvSpPr>
            <a:spLocks noGrp="1"/>
          </p:cNvSpPr>
          <p:nvPr>
            <p:ph type="body" sz="half" idx="2"/>
          </p:nvPr>
        </p:nvSpPr>
        <p:spPr>
          <a:xfrm>
            <a:off x="4191000" y="2837329"/>
            <a:ext cx="4313891" cy="3415834"/>
          </a:xfrm>
        </p:spPr>
        <p:txBody>
          <a:bodyPr>
            <a:normAutofit/>
          </a:bodyPr>
          <a:lstStyle>
            <a:lvl1pPr marL="0" indent="0">
              <a:lnSpc>
                <a:spcPct val="110000"/>
              </a:lnSpc>
              <a:spcBef>
                <a:spcPts val="6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1939B85B-0C75-0A47-9473-C78F4ABDB156}" type="datetimeFigureOut">
              <a:rPr lang="en-US" smtClean="0"/>
              <a:pPr/>
              <a:t>5/24/2017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8" name="Picture Placeholder 10"/>
          <p:cNvSpPr>
            <a:spLocks noGrp="1"/>
          </p:cNvSpPr>
          <p:nvPr>
            <p:ph type="pic" sz="quarter" idx="14"/>
          </p:nvPr>
        </p:nvSpPr>
        <p:spPr>
          <a:xfrm>
            <a:off x="182880" y="1179576"/>
            <a:ext cx="3671047" cy="2205318"/>
          </a:xfrm>
        </p:spPr>
        <p:txBody>
          <a:bodyPr/>
          <a:lstStyle>
            <a:lvl1pPr>
              <a:buNone/>
              <a:defRPr/>
            </a:lvl1pPr>
          </a:lstStyle>
          <a:p>
            <a:r>
              <a:rPr lang="en-GB" dirty="0"/>
              <a:t>Drag picture to placeholder or click icon to add</a:t>
            </a:r>
            <a:endParaRPr dirty="0"/>
          </a:p>
        </p:txBody>
      </p:sp>
      <p:sp>
        <p:nvSpPr>
          <p:cNvPr id="10" name="Picture Placeholder 10"/>
          <p:cNvSpPr>
            <a:spLocks noGrp="1"/>
          </p:cNvSpPr>
          <p:nvPr>
            <p:ph type="pic" sz="quarter" idx="15"/>
          </p:nvPr>
        </p:nvSpPr>
        <p:spPr>
          <a:xfrm>
            <a:off x="2015983" y="3383280"/>
            <a:ext cx="1837944" cy="3072384"/>
          </a:xfrm>
        </p:spPr>
        <p:txBody>
          <a:bodyPr/>
          <a:lstStyle>
            <a:lvl1pPr>
              <a:buNone/>
              <a:defRPr/>
            </a:lvl1pPr>
          </a:lstStyle>
          <a:p>
            <a:r>
              <a:rPr lang="en-GB" dirty="0"/>
              <a:t>Drag picture to placeholder or click icon to add</a:t>
            </a:r>
            <a:endParaRPr dirty="0"/>
          </a:p>
        </p:txBody>
      </p:sp>
      <p:sp>
        <p:nvSpPr>
          <p:cNvPr id="12" name="Picture Placeholder 10"/>
          <p:cNvSpPr>
            <a:spLocks noGrp="1"/>
          </p:cNvSpPr>
          <p:nvPr>
            <p:ph type="pic" sz="quarter" idx="16"/>
          </p:nvPr>
        </p:nvSpPr>
        <p:spPr>
          <a:xfrm>
            <a:off x="182880" y="3383280"/>
            <a:ext cx="1837944" cy="3072384"/>
          </a:xfrm>
        </p:spPr>
        <p:txBody>
          <a:bodyPr/>
          <a:lstStyle>
            <a:lvl1pPr>
              <a:buNone/>
              <a:defRPr/>
            </a:lvl1pPr>
          </a:lstStyle>
          <a:p>
            <a:r>
              <a:rPr lang="en-GB" dirty="0"/>
              <a:t>Drag picture to placeholder or click icon to add</a:t>
            </a:r>
            <a:endParaRPr dirty="0"/>
          </a:p>
        </p:txBody>
      </p:sp>
      <p:sp>
        <p:nvSpPr>
          <p:cNvPr id="13" name="Slide Number Placeholder 5"/>
          <p:cNvSpPr>
            <a:spLocks noGrp="1"/>
          </p:cNvSpPr>
          <p:nvPr>
            <p:ph type="sldNum" sz="quarter" idx="12"/>
          </p:nvPr>
        </p:nvSpPr>
        <p:spPr>
          <a:xfrm>
            <a:off x="8382000" y="1219200"/>
            <a:ext cx="533400" cy="365125"/>
          </a:xfrm>
        </p:spPr>
        <p:txBody>
          <a:bodyPr/>
          <a:lstStyle/>
          <a:p>
            <a:fld id="{3BA7C071-BA84-4247-B2B5-C48A146BB220}"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GB"/>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p:txBody>
          <a:bodyPr/>
          <a:lstStyle/>
          <a:p>
            <a:fld id="{1939B85B-0C75-0A47-9473-C78F4ABDB156}" type="datetimeFigureOut">
              <a:rPr lang="en-US" smtClean="0"/>
              <a:pPr/>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A7C071-BA84-4247-B2B5-C48A146BB220}"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wireframeOverlay-VerticalTC.png"/>
          <p:cNvPicPr>
            <a:picLocks noChangeAspect="1"/>
          </p:cNvPicPr>
          <p:nvPr/>
        </p:nvPicPr>
        <p:blipFill>
          <a:blip r:embed="rId2"/>
          <a:srcRect t="-93650"/>
          <a:stretch>
            <a:fillRect/>
          </a:stretch>
        </p:blipFill>
        <p:spPr>
          <a:xfrm>
            <a:off x="7445188" y="1178128"/>
            <a:ext cx="1524000" cy="5275339"/>
          </a:xfrm>
          <a:prstGeom prst="rect">
            <a:avLst/>
          </a:prstGeom>
          <a:gradFill>
            <a:gsLst>
              <a:gs pos="0">
                <a:schemeClr val="tx2"/>
              </a:gs>
              <a:gs pos="100000">
                <a:schemeClr val="bg2"/>
              </a:gs>
            </a:gsLst>
            <a:lin ang="5400000" scaled="0"/>
          </a:gradFill>
        </p:spPr>
      </p:pic>
      <p:sp>
        <p:nvSpPr>
          <p:cNvPr id="2" name="Vertical Title 1"/>
          <p:cNvSpPr>
            <a:spLocks noGrp="1"/>
          </p:cNvSpPr>
          <p:nvPr>
            <p:ph type="title" orient="vert"/>
          </p:nvPr>
        </p:nvSpPr>
        <p:spPr>
          <a:xfrm>
            <a:off x="7440705" y="1398494"/>
            <a:ext cx="1447800" cy="4849906"/>
          </a:xfrm>
        </p:spPr>
        <p:txBody>
          <a:bodyPr vert="eaVert"/>
          <a:lstStyle/>
          <a:p>
            <a:r>
              <a:rPr lang="en-GB"/>
              <a:t>Click to edit Master title style</a:t>
            </a:r>
            <a:endParaRPr/>
          </a:p>
        </p:txBody>
      </p:sp>
      <p:sp>
        <p:nvSpPr>
          <p:cNvPr id="3" name="Vertical Text Placeholder 2"/>
          <p:cNvSpPr>
            <a:spLocks noGrp="1"/>
          </p:cNvSpPr>
          <p:nvPr>
            <p:ph type="body" orient="vert" idx="1"/>
          </p:nvPr>
        </p:nvSpPr>
        <p:spPr>
          <a:xfrm>
            <a:off x="417513" y="1398494"/>
            <a:ext cx="6669087" cy="4849906"/>
          </a:xfrm>
        </p:spPr>
        <p:txBody>
          <a:bodyPr vert="eaVert"/>
          <a:lstStyle>
            <a:lvl5pPr>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p:txBody>
          <a:bodyPr/>
          <a:lstStyle/>
          <a:p>
            <a:fld id="{1939B85B-0C75-0A47-9473-C78F4ABDB156}" type="datetimeFigureOut">
              <a:rPr lang="en-US" smtClean="0"/>
              <a:pPr/>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A7C071-BA84-4247-B2B5-C48A146BB220}"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Closi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39B85B-0C75-0A47-9473-C78F4ABDB156}" type="datetimeFigureOut">
              <a:rPr lang="en-US" smtClean="0"/>
              <a:pPr/>
              <a:t>5/24/2017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BA7C071-BA84-4247-B2B5-C48A146BB220}" type="slidenum">
              <a:rPr lang="en-US" smtClean="0"/>
              <a:pPr/>
              <a:t>‹#›</a:t>
            </a:fld>
            <a:endParaRPr lang="en-US" dirty="0"/>
          </a:p>
        </p:txBody>
      </p:sp>
      <p:sp>
        <p:nvSpPr>
          <p:cNvPr id="5" name="Rectangle 4"/>
          <p:cNvSpPr/>
          <p:nvPr/>
        </p:nvSpPr>
        <p:spPr>
          <a:xfrm>
            <a:off x="182880" y="1179576"/>
            <a:ext cx="8787384" cy="5276088"/>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pic>
        <p:nvPicPr>
          <p:cNvPr id="6" name="Picture 5" descr="DirectionalButtons-LeftOnlyOnly.png"/>
          <p:cNvPicPr>
            <a:picLocks noChangeAspect="1"/>
          </p:cNvPicPr>
          <p:nvPr/>
        </p:nvPicPr>
        <p:blipFill>
          <a:blip r:embed="rId2"/>
          <a:stretch>
            <a:fillRect/>
          </a:stretch>
        </p:blipFill>
        <p:spPr>
          <a:xfrm>
            <a:off x="7837488" y="538163"/>
            <a:ext cx="752475" cy="3524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28680"/>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374981" y="255741"/>
            <a:ext cx="8308975" cy="1143000"/>
          </a:xfrm>
        </p:spPr>
        <p:txBody>
          <a:bodyPr/>
          <a:lstStyle/>
          <a:p>
            <a:r>
              <a:rPr lang="en-GB"/>
              <a:t>Click to edit Master title style</a:t>
            </a:r>
            <a:endParaRPr/>
          </a:p>
        </p:txBody>
      </p:sp>
      <p:sp>
        <p:nvSpPr>
          <p:cNvPr id="3" name="Content Placeholder 2"/>
          <p:cNvSpPr>
            <a:spLocks noGrp="1"/>
          </p:cNvSpPr>
          <p:nvPr>
            <p:ph idx="1"/>
          </p:nvPr>
        </p:nvSpPr>
        <p:spPr>
          <a:xfrm>
            <a:off x="347685" y="1910470"/>
            <a:ext cx="8308975" cy="3491753"/>
          </a:xfrm>
        </p:spPr>
        <p:txBody>
          <a:bodyPr>
            <a:normAutofit/>
          </a:bodyPr>
          <a:lstStyle>
            <a:lvl1pPr>
              <a:defRPr sz="2000"/>
            </a:lvl1pPr>
            <a:lvl2pPr>
              <a:defRPr sz="1800"/>
            </a:lvl2pPr>
            <a:lvl3pPr>
              <a:defRPr sz="1800"/>
            </a:lvl3pPr>
            <a:lvl4pPr>
              <a:defRPr sz="1800"/>
            </a:lvl4pPr>
            <a:lvl5pPr>
              <a:defRPr sz="18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p:txBody>
          <a:bodyPr/>
          <a:lstStyle/>
          <a:p>
            <a:fld id="{1939B85B-0C75-0A47-9473-C78F4ABDB156}" type="datetimeFigureOut">
              <a:rPr lang="en-US" smtClean="0"/>
              <a:pPr/>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A7C071-BA84-4247-B2B5-C48A146BB22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Alt.">
    <p:spTree>
      <p:nvGrpSpPr>
        <p:cNvPr id="1" name=""/>
        <p:cNvGrpSpPr/>
        <p:nvPr/>
      </p:nvGrpSpPr>
      <p:grpSpPr>
        <a:xfrm>
          <a:off x="0" y="0"/>
          <a:ext cx="0" cy="0"/>
          <a:chOff x="0" y="0"/>
          <a:chExt cx="0" cy="0"/>
        </a:xfrm>
      </p:grpSpPr>
      <p:pic>
        <p:nvPicPr>
          <p:cNvPr id="8" name="Picture 7" descr="wireframeOverlay-TCFull.png"/>
          <p:cNvPicPr>
            <a:picLocks noChangeAspect="1"/>
          </p:cNvPicPr>
          <p:nvPr/>
        </p:nvPicPr>
        <p:blipFill>
          <a:blip r:embed="rId2"/>
          <a:srcRect l="-198711"/>
          <a:stretch>
            <a:fillRect/>
          </a:stretch>
        </p:blipFill>
        <p:spPr>
          <a:xfrm>
            <a:off x="177999" y="1179576"/>
            <a:ext cx="8788373" cy="5276088"/>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p:txBody>
          <a:bodyPr/>
          <a:lstStyle/>
          <a:p>
            <a:r>
              <a:rPr lang="en-GB"/>
              <a:t>Click to edit Master title style</a:t>
            </a:r>
            <a:endParaRPr/>
          </a:p>
        </p:txBody>
      </p:sp>
      <p:sp>
        <p:nvSpPr>
          <p:cNvPr id="3" name="Content Placeholder 2"/>
          <p:cNvSpPr>
            <a:spLocks noGrp="1"/>
          </p:cNvSpPr>
          <p:nvPr>
            <p:ph idx="1"/>
          </p:nvPr>
        </p:nvSpPr>
        <p:spPr/>
        <p:txBody>
          <a:bodyPr/>
          <a:lstStyle>
            <a:lvl1pPr>
              <a:buClrTx/>
              <a:defRPr>
                <a:solidFill>
                  <a:schemeClr val="bg1"/>
                </a:solidFill>
              </a:defRPr>
            </a:lvl1pPr>
            <a:lvl2pPr>
              <a:buClr>
                <a:schemeClr val="bg1">
                  <a:lumMod val="75000"/>
                </a:schemeClr>
              </a:buClr>
              <a:defRPr>
                <a:solidFill>
                  <a:schemeClr val="bg1"/>
                </a:solidFill>
              </a:defRPr>
            </a:lvl2pPr>
            <a:lvl3pPr>
              <a:buClrTx/>
              <a:defRPr>
                <a:solidFill>
                  <a:schemeClr val="bg1"/>
                </a:solidFill>
              </a:defRPr>
            </a:lvl3pPr>
            <a:lvl4pPr>
              <a:buClr>
                <a:schemeClr val="bg1">
                  <a:lumMod val="75000"/>
                </a:schemeClr>
              </a:buClr>
              <a:defRPr>
                <a:solidFill>
                  <a:schemeClr val="bg1"/>
                </a:solidFill>
              </a:defRPr>
            </a:lvl4pPr>
            <a:lvl5pPr>
              <a:buClrTx/>
              <a:defRPr>
                <a:solidFill>
                  <a:schemeClr val="bg1"/>
                </a:solidFill>
              </a:defRPr>
            </a:lvl5pPr>
            <a:lvl6pPr>
              <a:buClr>
                <a:schemeClr val="bg1">
                  <a:lumMod val="75000"/>
                </a:schemeClr>
              </a:buClr>
              <a:defRPr lang="en-US" sz="1800" kern="1200" dirty="0" smtClean="0">
                <a:solidFill>
                  <a:schemeClr val="bg1"/>
                </a:solidFill>
                <a:latin typeface="+mn-lt"/>
                <a:ea typeface="+mn-ea"/>
                <a:cs typeface="+mn-cs"/>
              </a:defRPr>
            </a:lvl6pPr>
            <a:lvl7pPr>
              <a:buClr>
                <a:schemeClr val="bg1"/>
              </a:buClr>
              <a:defRPr lang="en-US" sz="1800" kern="1200" dirty="0" smtClean="0">
                <a:solidFill>
                  <a:schemeClr val="bg1"/>
                </a:solidFill>
                <a:latin typeface="+mn-lt"/>
                <a:ea typeface="+mn-ea"/>
                <a:cs typeface="+mn-cs"/>
              </a:defRPr>
            </a:lvl7pPr>
            <a:lvl8pPr>
              <a:buClr>
                <a:schemeClr val="bg1">
                  <a:lumMod val="75000"/>
                </a:schemeClr>
              </a:buClr>
              <a:defRPr lang="en-US" sz="1800" kern="1200" dirty="0" smtClean="0">
                <a:solidFill>
                  <a:schemeClr val="bg1"/>
                </a:solidFill>
                <a:latin typeface="+mn-lt"/>
                <a:ea typeface="+mn-ea"/>
                <a:cs typeface="+mn-cs"/>
              </a:defRPr>
            </a:lvl8pPr>
            <a:lvl9pPr>
              <a:buClr>
                <a:schemeClr val="bg1"/>
              </a:buClr>
              <a:defRPr sz="1800" kern="1200" dirty="0">
                <a:solidFill>
                  <a:schemeClr val="bg1"/>
                </a:solidFill>
                <a:latin typeface="+mn-lt"/>
                <a:ea typeface="+mn-ea"/>
                <a:cs typeface="+mn-cs"/>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p:txBody>
          <a:bodyPr/>
          <a:lstStyle/>
          <a:p>
            <a:fld id="{1939B85B-0C75-0A47-9473-C78F4ABDB156}" type="datetimeFigureOut">
              <a:rPr lang="en-US" smtClean="0"/>
              <a:pPr/>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A7C071-BA84-4247-B2B5-C48A146BB22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wireframeOverlay-SectionH.png"/>
          <p:cNvPicPr>
            <a:picLocks noChangeAspect="1"/>
          </p:cNvPicPr>
          <p:nvPr/>
        </p:nvPicPr>
        <p:blipFill>
          <a:blip r:embed="rId2"/>
          <a:srcRect r="-91875"/>
          <a:stretch>
            <a:fillRect/>
          </a:stretch>
        </p:blipFill>
        <p:spPr>
          <a:xfrm>
            <a:off x="182880" y="1179576"/>
            <a:ext cx="8785105" cy="5276088"/>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2133600" y="3429000"/>
            <a:ext cx="6591300" cy="1371600"/>
          </a:xfrm>
        </p:spPr>
        <p:txBody>
          <a:bodyPr anchor="b" anchorCtr="0"/>
          <a:lstStyle>
            <a:lvl1pPr algn="r">
              <a:defRPr sz="4800" b="0" cap="none" baseline="0"/>
            </a:lvl1pPr>
          </a:lstStyle>
          <a:p>
            <a:r>
              <a:rPr lang="en-GB"/>
              <a:t>Click to edit Master title style</a:t>
            </a:r>
            <a:endParaRPr dirty="0"/>
          </a:p>
        </p:txBody>
      </p:sp>
      <p:sp>
        <p:nvSpPr>
          <p:cNvPr id="3" name="Text Placeholder 2"/>
          <p:cNvSpPr>
            <a:spLocks noGrp="1"/>
          </p:cNvSpPr>
          <p:nvPr>
            <p:ph type="body" idx="1"/>
          </p:nvPr>
        </p:nvSpPr>
        <p:spPr>
          <a:xfrm>
            <a:off x="2133600" y="4800599"/>
            <a:ext cx="6591300" cy="1066801"/>
          </a:xfrm>
        </p:spPr>
        <p:txBody>
          <a:bodyPr anchor="t" anchorCtr="0">
            <a:normAutofit/>
          </a:bodyPr>
          <a:lstStyle>
            <a:lvl1pPr marL="0" indent="0" algn="r">
              <a:spcBef>
                <a:spcPts val="30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1939B85B-0C75-0A47-9473-C78F4ABDB156}" type="datetimeFigureOut">
              <a:rPr lang="en-US" smtClean="0"/>
              <a:pPr/>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A7C071-BA84-4247-B2B5-C48A146BB22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GB"/>
              <a:t>Click to edit Master title style</a:t>
            </a:r>
            <a:endParaRPr/>
          </a:p>
        </p:txBody>
      </p:sp>
      <p:sp>
        <p:nvSpPr>
          <p:cNvPr id="3" name="Content Placeholder 2"/>
          <p:cNvSpPr>
            <a:spLocks noGrp="1"/>
          </p:cNvSpPr>
          <p:nvPr>
            <p:ph sz="half" idx="1"/>
          </p:nvPr>
        </p:nvSpPr>
        <p:spPr>
          <a:xfrm>
            <a:off x="416859"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Content Placeholder 3"/>
          <p:cNvSpPr>
            <a:spLocks noGrp="1"/>
          </p:cNvSpPr>
          <p:nvPr>
            <p:ph sz="half" idx="2"/>
          </p:nvPr>
        </p:nvSpPr>
        <p:spPr>
          <a:xfrm>
            <a:off x="4873214"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5" name="Date Placeholder 4"/>
          <p:cNvSpPr>
            <a:spLocks noGrp="1"/>
          </p:cNvSpPr>
          <p:nvPr>
            <p:ph type="dt" sz="half" idx="10"/>
          </p:nvPr>
        </p:nvSpPr>
        <p:spPr/>
        <p:txBody>
          <a:bodyPr/>
          <a:lstStyle/>
          <a:p>
            <a:fld id="{1939B85B-0C75-0A47-9473-C78F4ABDB156}" type="datetimeFigureOut">
              <a:rPr lang="en-US" smtClean="0"/>
              <a:pPr/>
              <a:t>5/24/2017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A7C071-BA84-4247-B2B5-C48A146BB22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lvl1pPr>
              <a:defRPr/>
            </a:lvl1pPr>
          </a:lstStyle>
          <a:p>
            <a:r>
              <a:rPr lang="en-GB"/>
              <a:t>Click to edit Master title style</a:t>
            </a:r>
            <a:endParaRPr/>
          </a:p>
        </p:txBody>
      </p:sp>
      <p:sp>
        <p:nvSpPr>
          <p:cNvPr id="3" name="Text Placeholder 2"/>
          <p:cNvSpPr>
            <a:spLocks noGrp="1"/>
          </p:cNvSpPr>
          <p:nvPr>
            <p:ph type="body" idx="1"/>
          </p:nvPr>
        </p:nvSpPr>
        <p:spPr>
          <a:xfrm>
            <a:off x="416859"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16859"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5" name="Text Placeholder 4"/>
          <p:cNvSpPr>
            <a:spLocks noGrp="1"/>
          </p:cNvSpPr>
          <p:nvPr>
            <p:ph type="body" sz="quarter" idx="3"/>
          </p:nvPr>
        </p:nvSpPr>
        <p:spPr>
          <a:xfrm>
            <a:off x="4873752"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873752"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7" name="Date Placeholder 6"/>
          <p:cNvSpPr>
            <a:spLocks noGrp="1"/>
          </p:cNvSpPr>
          <p:nvPr>
            <p:ph type="dt" sz="half" idx="10"/>
          </p:nvPr>
        </p:nvSpPr>
        <p:spPr/>
        <p:txBody>
          <a:bodyPr/>
          <a:lstStyle/>
          <a:p>
            <a:fld id="{1939B85B-0C75-0A47-9473-C78F4ABDB156}" type="datetimeFigureOut">
              <a:rPr lang="en-US" smtClean="0"/>
              <a:pPr/>
              <a:t>5/24/2017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BA7C071-BA84-4247-B2B5-C48A146BB22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GB"/>
              <a:t>Click to edit Master title style</a:t>
            </a:r>
            <a:endParaRPr/>
          </a:p>
        </p:txBody>
      </p:sp>
      <p:sp>
        <p:nvSpPr>
          <p:cNvPr id="3" name="Date Placeholder 2"/>
          <p:cNvSpPr>
            <a:spLocks noGrp="1"/>
          </p:cNvSpPr>
          <p:nvPr>
            <p:ph type="dt" sz="half" idx="10"/>
          </p:nvPr>
        </p:nvSpPr>
        <p:spPr/>
        <p:txBody>
          <a:bodyPr/>
          <a:lstStyle/>
          <a:p>
            <a:fld id="{1939B85B-0C75-0A47-9473-C78F4ABDB156}" type="datetimeFigureOut">
              <a:rPr lang="en-US" smtClean="0"/>
              <a:pPr/>
              <a:t>5/24/2017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BA7C071-BA84-4247-B2B5-C48A146BB22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39B85B-0C75-0A47-9473-C78F4ABDB156}" type="datetimeFigureOut">
              <a:rPr lang="en-US" smtClean="0"/>
              <a:pPr/>
              <a:t>5/24/2017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BA7C071-BA84-4247-B2B5-C48A146BB22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wireframeOverlay-ContentCap.png"/>
          <p:cNvPicPr>
            <a:picLocks noChangeAspect="1"/>
          </p:cNvPicPr>
          <p:nvPr/>
        </p:nvPicPr>
        <p:blipFill>
          <a:blip r:embed="rId2"/>
          <a:srcRect b="-135871"/>
          <a:stretch>
            <a:fillRect/>
          </a:stretch>
        </p:blipFill>
        <p:spPr>
          <a:xfrm>
            <a:off x="182880" y="1179575"/>
            <a:ext cx="4228522" cy="5274037"/>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3697941" cy="1162050"/>
          </a:xfrm>
        </p:spPr>
        <p:txBody>
          <a:bodyPr anchor="b"/>
          <a:lstStyle>
            <a:lvl1pPr algn="l">
              <a:defRPr sz="2800" b="0">
                <a:solidFill>
                  <a:schemeClr val="bg1"/>
                </a:solidFill>
              </a:defRPr>
            </a:lvl1pPr>
          </a:lstStyle>
          <a:p>
            <a:r>
              <a:rPr lang="en-GB"/>
              <a:t>Click to edit Master title style</a:t>
            </a:r>
            <a:endParaRPr/>
          </a:p>
        </p:txBody>
      </p:sp>
      <p:sp>
        <p:nvSpPr>
          <p:cNvPr id="3" name="Content Placeholder 2"/>
          <p:cNvSpPr>
            <a:spLocks noGrp="1"/>
          </p:cNvSpPr>
          <p:nvPr>
            <p:ph idx="1"/>
          </p:nvPr>
        </p:nvSpPr>
        <p:spPr>
          <a:xfrm>
            <a:off x="4612341" y="1600200"/>
            <a:ext cx="4101353" cy="4652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Text Placeholder 3"/>
          <p:cNvSpPr>
            <a:spLocks noGrp="1"/>
          </p:cNvSpPr>
          <p:nvPr>
            <p:ph type="body" sz="half" idx="2"/>
          </p:nvPr>
        </p:nvSpPr>
        <p:spPr>
          <a:xfrm>
            <a:off x="416859" y="2837329"/>
            <a:ext cx="3697941" cy="3415834"/>
          </a:xfrm>
        </p:spPr>
        <p:txBody>
          <a:bodyPr vert="horz" lIns="91440" tIns="45720" rIns="91440" bIns="45720" rtlCol="0">
            <a:normAutofit/>
          </a:bodyPr>
          <a:lstStyle>
            <a:lvl1pPr marL="0" indent="0">
              <a:spcBef>
                <a:spcPts val="600"/>
              </a:spcBef>
              <a:buNone/>
              <a:defRPr sz="1600" kern="1200">
                <a:solidFill>
                  <a:schemeClr val="bg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tx1">
                  <a:lumMod val="50000"/>
                  <a:lumOff val="50000"/>
                </a:schemeClr>
              </a:buClr>
              <a:buSzPct val="70000"/>
              <a:buFont typeface="Wingdings" pitchFamily="2" charset="2"/>
              <a:buNone/>
            </a:pPr>
            <a:r>
              <a:rPr lang="en-GB"/>
              <a:t>Click to edit Master text styles</a:t>
            </a:r>
          </a:p>
        </p:txBody>
      </p:sp>
      <p:sp>
        <p:nvSpPr>
          <p:cNvPr id="5" name="Date Placeholder 4"/>
          <p:cNvSpPr>
            <a:spLocks noGrp="1"/>
          </p:cNvSpPr>
          <p:nvPr>
            <p:ph type="dt" sz="half" idx="10"/>
          </p:nvPr>
        </p:nvSpPr>
        <p:spPr/>
        <p:txBody>
          <a:bodyPr/>
          <a:lstStyle/>
          <a:p>
            <a:fld id="{1939B85B-0C75-0A47-9473-C78F4ABDB156}" type="datetimeFigureOut">
              <a:rPr lang="en-US" smtClean="0"/>
              <a:pPr/>
              <a:t>5/24/2017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5925" y="1456765"/>
            <a:ext cx="8308975" cy="1143000"/>
          </a:xfrm>
          <a:prstGeom prst="rect">
            <a:avLst/>
          </a:prstGeom>
        </p:spPr>
        <p:txBody>
          <a:bodyPr vert="horz" lIns="91440" tIns="45720" rIns="91440" bIns="45720" rtlCol="0" anchor="b" anchorCtr="0">
            <a:noAutofit/>
          </a:bodyPr>
          <a:lstStyle/>
          <a:p>
            <a:r>
              <a:rPr lang="en-GB"/>
              <a:t>Click to edit Master title style</a:t>
            </a:r>
            <a:endParaRPr/>
          </a:p>
        </p:txBody>
      </p:sp>
      <p:sp>
        <p:nvSpPr>
          <p:cNvPr id="3" name="Text Placeholder 2"/>
          <p:cNvSpPr>
            <a:spLocks noGrp="1"/>
          </p:cNvSpPr>
          <p:nvPr>
            <p:ph type="body" idx="1"/>
          </p:nvPr>
        </p:nvSpPr>
        <p:spPr>
          <a:xfrm>
            <a:off x="415925" y="2770188"/>
            <a:ext cx="8308975" cy="347821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2"/>
          </p:nvPr>
        </p:nvSpPr>
        <p:spPr>
          <a:xfrm>
            <a:off x="6450105" y="6454588"/>
            <a:ext cx="2398059" cy="228600"/>
          </a:xfrm>
          <a:prstGeom prst="rect">
            <a:avLst/>
          </a:prstGeom>
        </p:spPr>
        <p:txBody>
          <a:bodyPr vert="horz" lIns="91440" tIns="45720" rIns="91440" bIns="45720" rtlCol="0" anchor="ctr"/>
          <a:lstStyle>
            <a:lvl1pPr algn="r">
              <a:defRPr sz="1000">
                <a:solidFill>
                  <a:schemeClr val="tx1">
                    <a:lumMod val="75000"/>
                    <a:lumOff val="25000"/>
                  </a:schemeClr>
                </a:solidFill>
              </a:defRPr>
            </a:lvl1pPr>
          </a:lstStyle>
          <a:p>
            <a:fld id="{1939B85B-0C75-0A47-9473-C78F4ABDB156}" type="datetimeFigureOut">
              <a:rPr lang="en-US" smtClean="0"/>
              <a:pPr/>
              <a:t>5/24/2017</a:t>
            </a:fld>
            <a:endParaRPr lang="en-US" dirty="0"/>
          </a:p>
        </p:txBody>
      </p:sp>
      <p:sp>
        <p:nvSpPr>
          <p:cNvPr id="5" name="Footer Placeholder 4"/>
          <p:cNvSpPr>
            <a:spLocks noGrp="1"/>
          </p:cNvSpPr>
          <p:nvPr>
            <p:ph type="ftr" sz="quarter" idx="3"/>
          </p:nvPr>
        </p:nvSpPr>
        <p:spPr>
          <a:xfrm>
            <a:off x="259976" y="6454588"/>
            <a:ext cx="3657600" cy="228600"/>
          </a:xfrm>
          <a:prstGeom prst="rect">
            <a:avLst/>
          </a:prstGeom>
        </p:spPr>
        <p:txBody>
          <a:bodyPr vert="horz" lIns="91440" tIns="45720" rIns="91440" bIns="45720" rtlCol="0" anchor="ctr"/>
          <a:lstStyle>
            <a:lvl1pPr algn="l">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8382000" y="1219200"/>
            <a:ext cx="533400" cy="365125"/>
          </a:xfrm>
          <a:prstGeom prst="rect">
            <a:avLst/>
          </a:prstGeom>
        </p:spPr>
        <p:txBody>
          <a:bodyPr vert="horz" lIns="91440" tIns="45720" rIns="91440" bIns="45720" rtlCol="0" anchor="ctr"/>
          <a:lstStyle>
            <a:lvl1pPr algn="r">
              <a:defRPr sz="1200">
                <a:solidFill>
                  <a:schemeClr val="bg1"/>
                </a:solidFill>
              </a:defRPr>
            </a:lvl1pPr>
          </a:lstStyle>
          <a:p>
            <a:fld id="{3BA7C071-BA84-4247-B2B5-C48A146BB22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spcBef>
          <a:spcPts val="2000"/>
        </a:spcBef>
        <a:buClr>
          <a:schemeClr val="tx1">
            <a:lumMod val="50000"/>
            <a:lumOff val="50000"/>
          </a:schemeClr>
        </a:buClr>
        <a:buSzPct val="70000"/>
        <a:buFont typeface="Wingdings" pitchFamily="2" charset="2"/>
        <a:buChar char="l"/>
        <a:defRPr sz="20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30388"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7400"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jp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21.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6245" y="2130951"/>
            <a:ext cx="8512251" cy="2411186"/>
          </a:xfrm>
        </p:spPr>
        <p:txBody>
          <a:bodyPr>
            <a:noAutofit/>
          </a:bodyPr>
          <a:lstStyle/>
          <a:p>
            <a:pPr algn="l"/>
            <a:br>
              <a:rPr lang="en-US" sz="3200" dirty="0"/>
            </a:br>
            <a:endParaRPr lang="en-US" sz="3200" dirty="0"/>
          </a:p>
        </p:txBody>
      </p:sp>
      <p:sp>
        <p:nvSpPr>
          <p:cNvPr id="3" name="Subtitle 2"/>
          <p:cNvSpPr>
            <a:spLocks noGrp="1"/>
          </p:cNvSpPr>
          <p:nvPr>
            <p:ph type="subTitle" idx="1"/>
          </p:nvPr>
        </p:nvSpPr>
        <p:spPr>
          <a:xfrm>
            <a:off x="795875" y="3551651"/>
            <a:ext cx="6692362" cy="685800"/>
          </a:xfrm>
        </p:spPr>
        <p:txBody>
          <a:bodyPr>
            <a:noAutofit/>
          </a:bodyPr>
          <a:lstStyle/>
          <a:p>
            <a:endParaRPr lang="en-US" sz="1000" dirty="0"/>
          </a:p>
          <a:p>
            <a:pPr algn="l"/>
            <a:r>
              <a:rPr lang="en-US" sz="3600" dirty="0"/>
              <a:t>Dr. Susan McKeever</a:t>
            </a:r>
          </a:p>
          <a:p>
            <a:pPr algn="l"/>
            <a:r>
              <a:rPr lang="en-US" sz="3200" dirty="0"/>
              <a:t>CeADAR</a:t>
            </a:r>
          </a:p>
          <a:p>
            <a:pPr algn="l"/>
            <a:r>
              <a:rPr lang="en-US" sz="2400" dirty="0"/>
              <a:t>Dublin Institute of Technology</a:t>
            </a:r>
          </a:p>
          <a:p>
            <a:pPr algn="l"/>
            <a:r>
              <a:rPr lang="en-US" sz="2400" dirty="0"/>
              <a:t>School of Computing</a:t>
            </a:r>
          </a:p>
          <a:p>
            <a:pPr algn="l"/>
            <a:endParaRPr lang="en-US" sz="2800" dirty="0"/>
          </a:p>
        </p:txBody>
      </p:sp>
      <p:sp>
        <p:nvSpPr>
          <p:cNvPr id="5" name="Subtitle 2"/>
          <p:cNvSpPr txBox="1">
            <a:spLocks/>
          </p:cNvSpPr>
          <p:nvPr/>
        </p:nvSpPr>
        <p:spPr>
          <a:xfrm>
            <a:off x="788191" y="1859646"/>
            <a:ext cx="8355808" cy="1315815"/>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ts val="300"/>
              </a:spcBef>
              <a:spcAft>
                <a:spcPts val="0"/>
              </a:spcAft>
              <a:buClr>
                <a:schemeClr val="tx1">
                  <a:lumMod val="50000"/>
                  <a:lumOff val="50000"/>
                </a:schemeClr>
              </a:buClr>
              <a:buSzPct val="70000"/>
              <a:buFont typeface="Wingdings" pitchFamily="2" charset="2"/>
              <a:buNone/>
              <a:tabLst/>
              <a:defRPr/>
            </a:pPr>
            <a:r>
              <a:rPr lang="en-US" sz="4800" dirty="0">
                <a:solidFill>
                  <a:schemeClr val="bg1"/>
                </a:solidFill>
              </a:rPr>
              <a:t>Taking a Tour of Text Analytics</a:t>
            </a:r>
            <a:endParaRPr kumimoji="0" lang="en-US" sz="4800" b="0" i="0" u="none" strike="noStrike" kern="1200" cap="none" spc="0" normalizeH="0" baseline="0" noProof="0" dirty="0">
              <a:ln>
                <a:noFill/>
              </a:ln>
              <a:solidFill>
                <a:schemeClr val="bg1"/>
              </a:solidFill>
              <a:effectLst/>
              <a:uLnTx/>
              <a:uFillTx/>
            </a:endParaRPr>
          </a:p>
          <a:p>
            <a:pPr marL="0" marR="0" lvl="0" indent="0" defTabSz="914400" rtl="0" eaLnBrk="1" fontAlgn="auto" latinLnBrk="0" hangingPunct="1">
              <a:lnSpc>
                <a:spcPct val="100000"/>
              </a:lnSpc>
              <a:spcBef>
                <a:spcPts val="300"/>
              </a:spcBef>
              <a:spcAft>
                <a:spcPts val="0"/>
              </a:spcAft>
              <a:buClr>
                <a:schemeClr val="tx1">
                  <a:lumMod val="50000"/>
                  <a:lumOff val="50000"/>
                </a:schemeClr>
              </a:buClr>
              <a:buSzPct val="70000"/>
              <a:buFont typeface="Wingdings" pitchFamily="2" charset="2"/>
              <a:buNone/>
              <a:tabLst/>
              <a:defRPr/>
            </a:pPr>
            <a:endParaRPr lang="en-US" sz="3200" baseline="0" dirty="0">
              <a:solidFill>
                <a:schemeClr val="bg1"/>
              </a:solidFill>
            </a:endParaRPr>
          </a:p>
          <a:p>
            <a:pPr marL="0" marR="0" lvl="0" indent="0" defTabSz="914400" rtl="0" eaLnBrk="1" fontAlgn="auto" latinLnBrk="0" hangingPunct="1">
              <a:lnSpc>
                <a:spcPct val="100000"/>
              </a:lnSpc>
              <a:spcBef>
                <a:spcPts val="300"/>
              </a:spcBef>
              <a:spcAft>
                <a:spcPts val="0"/>
              </a:spcAft>
              <a:buClr>
                <a:schemeClr val="tx1">
                  <a:lumMod val="50000"/>
                  <a:lumOff val="50000"/>
                </a:schemeClr>
              </a:buClr>
              <a:buSzPct val="70000"/>
              <a:buFont typeface="Wingdings" pitchFamily="2" charset="2"/>
              <a:buNone/>
              <a:tabLst/>
              <a:defRPr/>
            </a:pPr>
            <a:r>
              <a:rPr kumimoji="0" lang="en-US" sz="2400" b="0" i="0" u="none" strike="noStrike" kern="1200" cap="none" spc="0" normalizeH="0" noProof="0" dirty="0">
                <a:ln>
                  <a:noFill/>
                </a:ln>
                <a:solidFill>
                  <a:schemeClr val="bg1"/>
                </a:solidFill>
                <a:effectLst/>
                <a:uLnTx/>
                <a:uFillTx/>
                <a:latin typeface="+mn-lt"/>
                <a:ea typeface="+mn-ea"/>
                <a:cs typeface="+mn-cs"/>
              </a:rPr>
              <a:t>May 2017</a:t>
            </a:r>
            <a:endParaRPr kumimoji="0" lang="en-US" sz="4000" b="0"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6" descr="ceadar.jpg"/>
          <p:cNvPicPr>
            <a:picLocks noChangeAspect="1"/>
          </p:cNvPicPr>
          <p:nvPr/>
        </p:nvPicPr>
        <p:blipFill>
          <a:blip r:embed="rId3"/>
          <a:stretch>
            <a:fillRect/>
          </a:stretch>
        </p:blipFill>
        <p:spPr>
          <a:xfrm>
            <a:off x="5264456" y="862844"/>
            <a:ext cx="3076818" cy="829704"/>
          </a:xfrm>
          <a:prstGeom prst="rect">
            <a:avLst/>
          </a:prstGeom>
        </p:spPr>
      </p:pic>
      <p:pic>
        <p:nvPicPr>
          <p:cNvPr id="6" name="Picture 5" descr="dit-logo.png"/>
          <p:cNvPicPr>
            <a:picLocks noChangeAspect="1"/>
          </p:cNvPicPr>
          <p:nvPr/>
        </p:nvPicPr>
        <p:blipFill>
          <a:blip r:embed="rId4"/>
          <a:stretch>
            <a:fillRect/>
          </a:stretch>
        </p:blipFill>
        <p:spPr>
          <a:xfrm>
            <a:off x="7634829" y="4960465"/>
            <a:ext cx="725333" cy="701935"/>
          </a:xfrm>
          <a:prstGeom prst="rect">
            <a:avLst/>
          </a:prstGeom>
        </p:spPr>
      </p:pic>
    </p:spTree>
    <p:extLst>
      <p:ext uri="{BB962C8B-B14F-4D97-AF65-F5344CB8AC3E}">
        <p14:creationId xmlns:p14="http://schemas.microsoft.com/office/powerpoint/2010/main" val="1141948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79285" y="29348"/>
            <a:ext cx="9090835" cy="1314474"/>
          </a:xfrm>
        </p:spPr>
        <p:txBody>
          <a:bodyPr/>
          <a:lstStyle/>
          <a:p>
            <a:r>
              <a:rPr lang="en-IE" sz="5400" dirty="0"/>
              <a:t>Digging in:  Text versus Data</a:t>
            </a:r>
          </a:p>
        </p:txBody>
      </p:sp>
      <p:sp>
        <p:nvSpPr>
          <p:cNvPr id="5" name="Rectangle 4"/>
          <p:cNvSpPr/>
          <p:nvPr/>
        </p:nvSpPr>
        <p:spPr>
          <a:xfrm>
            <a:off x="279285" y="1570215"/>
            <a:ext cx="8565457" cy="1070969"/>
          </a:xfrm>
          <a:prstGeom prst="rect">
            <a:avLst/>
          </a:prstGeom>
          <a:solidFill>
            <a:schemeClr val="bg1"/>
          </a:solidFill>
        </p:spPr>
        <p:txBody>
          <a:bodyPr wrap="square">
            <a:spAutoFit/>
          </a:bodyPr>
          <a:lstStyle/>
          <a:p>
            <a:r>
              <a:rPr lang="en-IE" sz="3200" dirty="0"/>
              <a:t>“Normal” Data is (relatively) easy to structure for analysis</a:t>
            </a:r>
          </a:p>
        </p:txBody>
      </p:sp>
      <p:pic>
        <p:nvPicPr>
          <p:cNvPr id="6" name="Picture 5"/>
          <p:cNvPicPr>
            <a:picLocks noChangeAspect="1"/>
          </p:cNvPicPr>
          <p:nvPr/>
        </p:nvPicPr>
        <p:blipFill>
          <a:blip r:embed="rId2"/>
          <a:stretch>
            <a:fillRect/>
          </a:stretch>
        </p:blipFill>
        <p:spPr>
          <a:xfrm>
            <a:off x="202018" y="2641184"/>
            <a:ext cx="3588585" cy="3540949"/>
          </a:xfrm>
          <a:prstGeom prst="rect">
            <a:avLst/>
          </a:prstGeom>
        </p:spPr>
      </p:pic>
      <p:pic>
        <p:nvPicPr>
          <p:cNvPr id="7" name="Picture 6"/>
          <p:cNvPicPr>
            <a:picLocks noChangeAspect="1"/>
          </p:cNvPicPr>
          <p:nvPr/>
        </p:nvPicPr>
        <p:blipFill>
          <a:blip r:embed="rId3"/>
          <a:stretch>
            <a:fillRect/>
          </a:stretch>
        </p:blipFill>
        <p:spPr>
          <a:xfrm>
            <a:off x="3412096" y="3773983"/>
            <a:ext cx="5731904" cy="2794184"/>
          </a:xfrm>
          <a:prstGeom prst="rect">
            <a:avLst/>
          </a:prstGeom>
        </p:spPr>
      </p:pic>
      <p:sp>
        <p:nvSpPr>
          <p:cNvPr id="8" name="Rectangle 7"/>
          <p:cNvSpPr/>
          <p:nvPr/>
        </p:nvSpPr>
        <p:spPr>
          <a:xfrm>
            <a:off x="3434313" y="2713169"/>
            <a:ext cx="5656521" cy="1077218"/>
          </a:xfrm>
          <a:prstGeom prst="rect">
            <a:avLst/>
          </a:prstGeom>
          <a:solidFill>
            <a:schemeClr val="bg1"/>
          </a:solidFill>
        </p:spPr>
        <p:txBody>
          <a:bodyPr wrap="square">
            <a:spAutoFit/>
          </a:bodyPr>
          <a:lstStyle/>
          <a:p>
            <a:r>
              <a:rPr lang="en-IE" sz="3200" dirty="0"/>
              <a:t>Text is unstructured, with semantic complexity </a:t>
            </a:r>
          </a:p>
        </p:txBody>
      </p:sp>
      <p:pic>
        <p:nvPicPr>
          <p:cNvPr id="9" name="Picture 8"/>
          <p:cNvPicPr>
            <a:picLocks noChangeAspect="1"/>
          </p:cNvPicPr>
          <p:nvPr/>
        </p:nvPicPr>
        <p:blipFill>
          <a:blip r:embed="rId3"/>
          <a:stretch>
            <a:fillRect/>
          </a:stretch>
        </p:blipFill>
        <p:spPr>
          <a:xfrm>
            <a:off x="2982605" y="4092641"/>
            <a:ext cx="5731904" cy="2794184"/>
          </a:xfrm>
          <a:prstGeom prst="rect">
            <a:avLst/>
          </a:prstGeom>
        </p:spPr>
      </p:pic>
    </p:spTree>
    <p:extLst>
      <p:ext uri="{BB962C8B-B14F-4D97-AF65-F5344CB8AC3E}">
        <p14:creationId xmlns:p14="http://schemas.microsoft.com/office/powerpoint/2010/main" val="4035021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89917" y="191943"/>
            <a:ext cx="8308975" cy="1143000"/>
          </a:xfrm>
        </p:spPr>
        <p:txBody>
          <a:bodyPr/>
          <a:lstStyle/>
          <a:p>
            <a:r>
              <a:rPr lang="en-IE" sz="4200" dirty="0"/>
              <a:t>Machine learning in text analytics</a:t>
            </a:r>
          </a:p>
        </p:txBody>
      </p:sp>
      <p:cxnSp>
        <p:nvCxnSpPr>
          <p:cNvPr id="6" name="Straight Connector 5"/>
          <p:cNvCxnSpPr/>
          <p:nvPr/>
        </p:nvCxnSpPr>
        <p:spPr>
          <a:xfrm>
            <a:off x="5805378" y="1648047"/>
            <a:ext cx="0" cy="5124893"/>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7" name="TextBox 51"/>
          <p:cNvSpPr txBox="1"/>
          <p:nvPr/>
        </p:nvSpPr>
        <p:spPr>
          <a:xfrm>
            <a:off x="6938400" y="6022289"/>
            <a:ext cx="655949" cy="461665"/>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dirty="0"/>
              <a:t>Use</a:t>
            </a:r>
          </a:p>
        </p:txBody>
      </p:sp>
      <p:sp>
        <p:nvSpPr>
          <p:cNvPr id="8" name="TextBox 51"/>
          <p:cNvSpPr txBox="1"/>
          <p:nvPr/>
        </p:nvSpPr>
        <p:spPr>
          <a:xfrm>
            <a:off x="1398213" y="6150802"/>
            <a:ext cx="2121158" cy="461665"/>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dirty="0"/>
              <a:t>Set up/ training</a:t>
            </a:r>
          </a:p>
        </p:txBody>
      </p:sp>
    </p:spTree>
    <p:extLst>
      <p:ext uri="{BB962C8B-B14F-4D97-AF65-F5344CB8AC3E}">
        <p14:creationId xmlns:p14="http://schemas.microsoft.com/office/powerpoint/2010/main" val="3895820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itle 1"/>
          <p:cNvSpPr>
            <a:spLocks noGrp="1"/>
          </p:cNvSpPr>
          <p:nvPr>
            <p:ph type="title"/>
          </p:nvPr>
        </p:nvSpPr>
        <p:spPr>
          <a:xfrm>
            <a:off x="289917" y="191943"/>
            <a:ext cx="8308975" cy="1143000"/>
          </a:xfrm>
        </p:spPr>
        <p:txBody>
          <a:bodyPr/>
          <a:lstStyle/>
          <a:p>
            <a:r>
              <a:rPr lang="en-IE" sz="4200" dirty="0"/>
              <a:t>Machine learning in text analytics</a:t>
            </a:r>
          </a:p>
        </p:txBody>
      </p:sp>
      <p:sp>
        <p:nvSpPr>
          <p:cNvPr id="134" name="TextBox 51"/>
          <p:cNvSpPr txBox="1"/>
          <p:nvPr/>
        </p:nvSpPr>
        <p:spPr>
          <a:xfrm>
            <a:off x="1523925" y="6331555"/>
            <a:ext cx="2121158" cy="461665"/>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dirty="0"/>
              <a:t>Set up/ training</a:t>
            </a:r>
          </a:p>
        </p:txBody>
      </p:sp>
      <p:sp>
        <p:nvSpPr>
          <p:cNvPr id="135" name="Rectangle 134"/>
          <p:cNvSpPr/>
          <p:nvPr/>
        </p:nvSpPr>
        <p:spPr>
          <a:xfrm>
            <a:off x="101066" y="2689667"/>
            <a:ext cx="1511439" cy="1200329"/>
          </a:xfrm>
          <a:prstGeom prst="rect">
            <a:avLst/>
          </a:prstGeom>
        </p:spPr>
        <p:txBody>
          <a:bodyPr wrap="none">
            <a:spAutoFit/>
          </a:bodyPr>
          <a:lstStyle/>
          <a:p>
            <a:pPr algn="ctr"/>
            <a:r>
              <a:rPr lang="en-US" dirty="0"/>
              <a:t>Text sources </a:t>
            </a:r>
          </a:p>
          <a:p>
            <a:pPr algn="ctr"/>
            <a:r>
              <a:rPr lang="en-US" dirty="0"/>
              <a:t>(=Documents)</a:t>
            </a:r>
          </a:p>
          <a:p>
            <a:pPr algn="ctr"/>
            <a:endParaRPr lang="en-US" dirty="0"/>
          </a:p>
          <a:p>
            <a:pPr algn="ctr"/>
            <a:endParaRPr lang="en-US" dirty="0"/>
          </a:p>
        </p:txBody>
      </p:sp>
      <p:grpSp>
        <p:nvGrpSpPr>
          <p:cNvPr id="140" name="Group 139"/>
          <p:cNvGrpSpPr/>
          <p:nvPr/>
        </p:nvGrpSpPr>
        <p:grpSpPr>
          <a:xfrm>
            <a:off x="229595" y="3471240"/>
            <a:ext cx="1119097" cy="1014297"/>
            <a:chOff x="3352800" y="3810000"/>
            <a:chExt cx="2558866" cy="2424987"/>
          </a:xfrm>
        </p:grpSpPr>
        <p:grpSp>
          <p:nvGrpSpPr>
            <p:cNvPr id="141" name="Group 140"/>
            <p:cNvGrpSpPr/>
            <p:nvPr/>
          </p:nvGrpSpPr>
          <p:grpSpPr>
            <a:xfrm>
              <a:off x="3438525" y="4094010"/>
              <a:ext cx="1018176" cy="1219535"/>
              <a:chOff x="2655299" y="4196119"/>
              <a:chExt cx="1018176" cy="1219535"/>
            </a:xfrm>
          </p:grpSpPr>
          <p:sp>
            <p:nvSpPr>
              <p:cNvPr id="170" name="Document 31"/>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171" name="Straight Connector 170"/>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72" name="Straight Connector 171"/>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73" name="Straight Connector 172"/>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74" name="Straight Connector 173"/>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75" name="Straight Connector 174"/>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42" name="Group 141"/>
            <p:cNvGrpSpPr/>
            <p:nvPr/>
          </p:nvGrpSpPr>
          <p:grpSpPr>
            <a:xfrm>
              <a:off x="3352800" y="5015452"/>
              <a:ext cx="1018176" cy="1219535"/>
              <a:chOff x="2655299" y="4196119"/>
              <a:chExt cx="1018176" cy="1219535"/>
            </a:xfrm>
          </p:grpSpPr>
          <p:sp>
            <p:nvSpPr>
              <p:cNvPr id="164" name="Document 25"/>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165" name="Straight Connector 164"/>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6" name="Straight Connector 165"/>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7" name="Straight Connector 166"/>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8" name="Straight Connector 167"/>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9" name="Straight Connector 168"/>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43" name="Group 142"/>
            <p:cNvGrpSpPr/>
            <p:nvPr/>
          </p:nvGrpSpPr>
          <p:grpSpPr>
            <a:xfrm>
              <a:off x="4277814" y="3810000"/>
              <a:ext cx="1018176" cy="1219535"/>
              <a:chOff x="2655299" y="4196119"/>
              <a:chExt cx="1018176" cy="1219535"/>
            </a:xfrm>
          </p:grpSpPr>
          <p:sp>
            <p:nvSpPr>
              <p:cNvPr id="158" name="Document 19"/>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159" name="Straight Connector 158"/>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0" name="Straight Connector 159"/>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1" name="Straight Connector 160"/>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2" name="Straight Connector 161"/>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3" name="Straight Connector 162"/>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44" name="Group 143"/>
            <p:cNvGrpSpPr/>
            <p:nvPr/>
          </p:nvGrpSpPr>
          <p:grpSpPr>
            <a:xfrm>
              <a:off x="4699001" y="4121675"/>
              <a:ext cx="1018176" cy="1219535"/>
              <a:chOff x="2655299" y="4196119"/>
              <a:chExt cx="1018176" cy="1219535"/>
            </a:xfrm>
          </p:grpSpPr>
          <p:sp>
            <p:nvSpPr>
              <p:cNvPr id="152" name="Document 13"/>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153" name="Straight Connector 152"/>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4" name="Straight Connector 153"/>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5" name="Straight Connector 154"/>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6" name="Straight Connector 155"/>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7" name="Straight Connector 156"/>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45" name="Group 144"/>
            <p:cNvGrpSpPr/>
            <p:nvPr/>
          </p:nvGrpSpPr>
          <p:grpSpPr>
            <a:xfrm>
              <a:off x="4893490" y="4958436"/>
              <a:ext cx="1018176" cy="1219535"/>
              <a:chOff x="2655299" y="4196119"/>
              <a:chExt cx="1018176" cy="1219535"/>
            </a:xfrm>
          </p:grpSpPr>
          <p:sp>
            <p:nvSpPr>
              <p:cNvPr id="146" name="Document 7"/>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147" name="Straight Connector 146"/>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48" name="Straight Connector 147"/>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49" name="Straight Connector 148"/>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0" name="Straight Connector 149"/>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1" name="Straight Connector 150"/>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sp>
        <p:nvSpPr>
          <p:cNvPr id="176" name="Rectangle 175"/>
          <p:cNvSpPr/>
          <p:nvPr/>
        </p:nvSpPr>
        <p:spPr>
          <a:xfrm>
            <a:off x="-210537" y="4629080"/>
            <a:ext cx="2262243" cy="1200329"/>
          </a:xfrm>
          <a:prstGeom prst="rect">
            <a:avLst/>
          </a:prstGeom>
        </p:spPr>
        <p:txBody>
          <a:bodyPr wrap="square">
            <a:spAutoFit/>
          </a:bodyPr>
          <a:lstStyle/>
          <a:p>
            <a:pPr algn="ctr"/>
            <a:r>
              <a:rPr lang="en-US" sz="2400" dirty="0"/>
              <a:t>e.g.</a:t>
            </a:r>
          </a:p>
          <a:p>
            <a:pPr algn="ctr"/>
            <a:r>
              <a:rPr lang="en-US" sz="2400" dirty="0"/>
              <a:t>Emails, tweets</a:t>
            </a:r>
          </a:p>
          <a:p>
            <a:pPr algn="ctr"/>
            <a:endParaRPr lang="en-US" sz="2400" dirty="0"/>
          </a:p>
        </p:txBody>
      </p:sp>
      <p:cxnSp>
        <p:nvCxnSpPr>
          <p:cNvPr id="177" name="Straight Connector 176"/>
          <p:cNvCxnSpPr/>
          <p:nvPr/>
        </p:nvCxnSpPr>
        <p:spPr>
          <a:xfrm>
            <a:off x="5816011" y="1648047"/>
            <a:ext cx="0" cy="5124893"/>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427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ight Arrow 46"/>
          <p:cNvSpPr/>
          <p:nvPr/>
        </p:nvSpPr>
        <p:spPr>
          <a:xfrm>
            <a:off x="1346543" y="3875014"/>
            <a:ext cx="668376" cy="450205"/>
          </a:xfrm>
          <a:prstGeom prst="rightArrow">
            <a:avLst>
              <a:gd name="adj1" fmla="val 62816"/>
              <a:gd name="adj2" fmla="val 48398"/>
            </a:avLst>
          </a:prstGeom>
          <a:solidFill>
            <a:schemeClr val="accent1"/>
          </a:solidFill>
          <a:ln w="19050" cap="flat" cmpd="sng" algn="ctr">
            <a:solidFill>
              <a:schemeClr val="tx1">
                <a:lumMod val="75000"/>
                <a:lumOff val="25000"/>
              </a:schemeClr>
            </a:solidFill>
            <a:prstDash val="solid"/>
            <a:round/>
            <a:headEnd type="none" w="med" len="med"/>
            <a:tailEnd type="triangle" w="med" len="med"/>
          </a:ln>
          <a:effectLst/>
        </p:spPr>
        <p:txBody>
          <a:bodyPr lIns="91431" tIns="0" rIns="91431" bIns="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US" sz="700" dirty="0">
              <a:solidFill>
                <a:schemeClr val="bg1"/>
              </a:solidFill>
            </a:endParaRPr>
          </a:p>
        </p:txBody>
      </p:sp>
      <p:grpSp>
        <p:nvGrpSpPr>
          <p:cNvPr id="21" name="Group 20"/>
          <p:cNvGrpSpPr>
            <a:grpSpLocks/>
          </p:cNvGrpSpPr>
          <p:nvPr/>
        </p:nvGrpSpPr>
        <p:grpSpPr bwMode="auto">
          <a:xfrm>
            <a:off x="2045049" y="3370537"/>
            <a:ext cx="1104448" cy="1455994"/>
            <a:chOff x="177" y="2405"/>
            <a:chExt cx="3434" cy="1577"/>
          </a:xfrm>
        </p:grpSpPr>
        <p:sp>
          <p:nvSpPr>
            <p:cNvPr id="22" name="AutoShape 19"/>
            <p:cNvSpPr>
              <a:spLocks noChangeAspect="1" noChangeArrowheads="1" noTextEdit="1"/>
            </p:cNvSpPr>
            <p:nvPr/>
          </p:nvSpPr>
          <p:spPr bwMode="auto">
            <a:xfrm>
              <a:off x="182" y="2410"/>
              <a:ext cx="3425" cy="1572"/>
            </a:xfrm>
            <a:prstGeom prst="rect">
              <a:avLst/>
            </a:prstGeom>
            <a:no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3" name="Line 21"/>
            <p:cNvSpPr>
              <a:spLocks noChangeShapeType="1"/>
            </p:cNvSpPr>
            <p:nvPr/>
          </p:nvSpPr>
          <p:spPr bwMode="auto">
            <a:xfrm>
              <a:off x="182" y="2410"/>
              <a:ext cx="3417" cy="0"/>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4" name="Rectangle 23"/>
            <p:cNvSpPr>
              <a:spLocks noChangeArrowheads="1"/>
            </p:cNvSpPr>
            <p:nvPr/>
          </p:nvSpPr>
          <p:spPr bwMode="auto">
            <a:xfrm>
              <a:off x="182" y="2410"/>
              <a:ext cx="3417"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5" name="Line 23"/>
            <p:cNvSpPr>
              <a:spLocks noChangeShapeType="1"/>
            </p:cNvSpPr>
            <p:nvPr/>
          </p:nvSpPr>
          <p:spPr bwMode="auto">
            <a:xfrm>
              <a:off x="182" y="2410"/>
              <a:ext cx="0" cy="1564"/>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6" name="Rectangle 25"/>
            <p:cNvSpPr>
              <a:spLocks noChangeArrowheads="1"/>
            </p:cNvSpPr>
            <p:nvPr/>
          </p:nvSpPr>
          <p:spPr bwMode="auto">
            <a:xfrm>
              <a:off x="182" y="2410"/>
              <a:ext cx="5" cy="1564"/>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7" name="Rectangle 26"/>
            <p:cNvSpPr>
              <a:spLocks noChangeArrowheads="1"/>
            </p:cNvSpPr>
            <p:nvPr/>
          </p:nvSpPr>
          <p:spPr bwMode="auto">
            <a:xfrm>
              <a:off x="182" y="2410"/>
              <a:ext cx="3417" cy="235"/>
            </a:xfrm>
            <a:prstGeom prst="rect">
              <a:avLst/>
            </a:prstGeom>
            <a:solidFill>
              <a:srgbClr val="00008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8" name="Rectangle 27"/>
            <p:cNvSpPr>
              <a:spLocks noChangeArrowheads="1"/>
            </p:cNvSpPr>
            <p:nvPr/>
          </p:nvSpPr>
          <p:spPr bwMode="auto">
            <a:xfrm>
              <a:off x="216" y="2424"/>
              <a:ext cx="567"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b="1" dirty="0">
                  <a:solidFill>
                    <a:schemeClr val="bg1"/>
                  </a:solidFill>
                  <a:latin typeface="Arial" charset="0"/>
                </a:rPr>
                <a:t>NAME</a:t>
              </a:r>
              <a:endParaRPr lang="en-IE" sz="500" dirty="0">
                <a:solidFill>
                  <a:schemeClr val="bg1"/>
                </a:solidFill>
              </a:endParaRPr>
            </a:p>
          </p:txBody>
        </p:sp>
        <p:sp>
          <p:nvSpPr>
            <p:cNvPr id="29" name="Rectangle 28"/>
            <p:cNvSpPr>
              <a:spLocks noChangeArrowheads="1"/>
            </p:cNvSpPr>
            <p:nvPr/>
          </p:nvSpPr>
          <p:spPr bwMode="auto">
            <a:xfrm>
              <a:off x="807" y="2424"/>
              <a:ext cx="1162" cy="58"/>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500" b="1" dirty="0">
                  <a:solidFill>
                    <a:schemeClr val="bg1"/>
                  </a:solidFill>
                  <a:latin typeface="Arial" charset="0"/>
                </a:rPr>
                <a:t>SALARY:LOAN</a:t>
              </a:r>
              <a:endParaRPr lang="en-IE" sz="500" dirty="0">
                <a:solidFill>
                  <a:schemeClr val="bg1"/>
                </a:solidFill>
              </a:endParaRPr>
            </a:p>
          </p:txBody>
        </p:sp>
        <p:sp>
          <p:nvSpPr>
            <p:cNvPr id="30" name="Rectangle 29"/>
            <p:cNvSpPr>
              <a:spLocks noChangeArrowheads="1"/>
            </p:cNvSpPr>
            <p:nvPr/>
          </p:nvSpPr>
          <p:spPr bwMode="auto">
            <a:xfrm>
              <a:off x="2008" y="2424"/>
              <a:ext cx="57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b="1" dirty="0">
                  <a:solidFill>
                    <a:schemeClr val="bg1"/>
                  </a:solidFill>
                  <a:latin typeface="Arial" charset="0"/>
                </a:rPr>
                <a:t>HOME</a:t>
              </a:r>
              <a:endParaRPr lang="en-IE" sz="500" dirty="0">
                <a:solidFill>
                  <a:schemeClr val="bg1"/>
                </a:solidFill>
              </a:endParaRPr>
            </a:p>
          </p:txBody>
        </p:sp>
        <p:sp>
          <p:nvSpPr>
            <p:cNvPr id="31" name="Rectangle 30"/>
            <p:cNvSpPr>
              <a:spLocks noChangeArrowheads="1"/>
            </p:cNvSpPr>
            <p:nvPr/>
          </p:nvSpPr>
          <p:spPr bwMode="auto">
            <a:xfrm>
              <a:off x="2716" y="2424"/>
              <a:ext cx="89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b="1" dirty="0">
                  <a:solidFill>
                    <a:schemeClr val="bg1"/>
                  </a:solidFill>
                  <a:latin typeface="Arial" charset="0"/>
                </a:rPr>
                <a:t>DEFAULT</a:t>
              </a:r>
              <a:endParaRPr lang="en-IE" sz="500" dirty="0">
                <a:solidFill>
                  <a:schemeClr val="bg1"/>
                </a:solidFill>
              </a:endParaRPr>
            </a:p>
          </p:txBody>
        </p:sp>
        <p:sp>
          <p:nvSpPr>
            <p:cNvPr id="32" name="Rectangle 31"/>
            <p:cNvSpPr>
              <a:spLocks noChangeArrowheads="1"/>
            </p:cNvSpPr>
            <p:nvPr/>
          </p:nvSpPr>
          <p:spPr bwMode="auto">
            <a:xfrm>
              <a:off x="216" y="2659"/>
              <a:ext cx="407"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Mike</a:t>
              </a:r>
              <a:endParaRPr lang="en-IE" sz="500" dirty="0"/>
            </a:p>
          </p:txBody>
        </p:sp>
        <p:sp>
          <p:nvSpPr>
            <p:cNvPr id="33" name="Rectangle 32"/>
            <p:cNvSpPr>
              <a:spLocks noChangeArrowheads="1"/>
            </p:cNvSpPr>
            <p:nvPr/>
          </p:nvSpPr>
          <p:spPr bwMode="auto">
            <a:xfrm>
              <a:off x="1215" y="2659"/>
              <a:ext cx="37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solidFill>
                    <a:srgbClr val="000000"/>
                  </a:solidFill>
                  <a:latin typeface="Arial" charset="0"/>
                </a:rPr>
                <a:t>0.25</a:t>
              </a:r>
              <a:endParaRPr lang="en-IE" sz="600" dirty="0"/>
            </a:p>
          </p:txBody>
        </p:sp>
        <p:sp>
          <p:nvSpPr>
            <p:cNvPr id="34" name="Rectangle 33"/>
            <p:cNvSpPr>
              <a:spLocks noChangeArrowheads="1"/>
            </p:cNvSpPr>
            <p:nvPr/>
          </p:nvSpPr>
          <p:spPr bwMode="auto">
            <a:xfrm>
              <a:off x="2268" y="2659"/>
              <a:ext cx="104" cy="58"/>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500" dirty="0"/>
                <a:t>N</a:t>
              </a:r>
            </a:p>
          </p:txBody>
        </p:sp>
        <p:sp>
          <p:nvSpPr>
            <p:cNvPr id="35" name="Rectangle 34"/>
            <p:cNvSpPr>
              <a:spLocks noChangeArrowheads="1"/>
            </p:cNvSpPr>
            <p:nvPr/>
          </p:nvSpPr>
          <p:spPr bwMode="auto">
            <a:xfrm>
              <a:off x="2981" y="2659"/>
              <a:ext cx="30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yes</a:t>
              </a:r>
              <a:endParaRPr lang="en-IE" sz="500" dirty="0"/>
            </a:p>
          </p:txBody>
        </p:sp>
        <p:sp>
          <p:nvSpPr>
            <p:cNvPr id="36" name="Rectangle 35"/>
            <p:cNvSpPr>
              <a:spLocks noChangeArrowheads="1"/>
            </p:cNvSpPr>
            <p:nvPr/>
          </p:nvSpPr>
          <p:spPr bwMode="auto">
            <a:xfrm>
              <a:off x="216" y="2880"/>
              <a:ext cx="26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Bill</a:t>
              </a:r>
              <a:endParaRPr lang="en-IE" sz="500" dirty="0"/>
            </a:p>
          </p:txBody>
        </p:sp>
        <p:sp>
          <p:nvSpPr>
            <p:cNvPr id="37" name="Rectangle 36"/>
            <p:cNvSpPr>
              <a:spLocks noChangeArrowheads="1"/>
            </p:cNvSpPr>
            <p:nvPr/>
          </p:nvSpPr>
          <p:spPr bwMode="auto">
            <a:xfrm>
              <a:off x="1269" y="2880"/>
              <a:ext cx="268"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latin typeface="Arial" charset="0"/>
                </a:rPr>
                <a:t>0.2</a:t>
              </a:r>
            </a:p>
          </p:txBody>
        </p:sp>
        <p:sp>
          <p:nvSpPr>
            <p:cNvPr id="38" name="Rectangle 37"/>
            <p:cNvSpPr>
              <a:spLocks noChangeArrowheads="1"/>
            </p:cNvSpPr>
            <p:nvPr/>
          </p:nvSpPr>
          <p:spPr bwMode="auto">
            <a:xfrm>
              <a:off x="2268" y="2880"/>
              <a:ext cx="128"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Y</a:t>
              </a:r>
              <a:endParaRPr lang="en-IE" sz="500" dirty="0"/>
            </a:p>
          </p:txBody>
        </p:sp>
        <p:sp>
          <p:nvSpPr>
            <p:cNvPr id="39" name="Rectangle 38"/>
            <p:cNvSpPr>
              <a:spLocks noChangeArrowheads="1"/>
            </p:cNvSpPr>
            <p:nvPr/>
          </p:nvSpPr>
          <p:spPr bwMode="auto">
            <a:xfrm>
              <a:off x="3020" y="2880"/>
              <a:ext cx="216"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no</a:t>
              </a:r>
              <a:endParaRPr lang="en-IE" sz="500" dirty="0"/>
            </a:p>
          </p:txBody>
        </p:sp>
        <p:sp>
          <p:nvSpPr>
            <p:cNvPr id="40" name="Rectangle 39"/>
            <p:cNvSpPr>
              <a:spLocks noChangeArrowheads="1"/>
            </p:cNvSpPr>
            <p:nvPr/>
          </p:nvSpPr>
          <p:spPr bwMode="auto">
            <a:xfrm>
              <a:off x="216" y="3101"/>
              <a:ext cx="43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Betty</a:t>
              </a:r>
              <a:endParaRPr lang="en-IE" sz="500" dirty="0"/>
            </a:p>
          </p:txBody>
        </p:sp>
        <p:sp>
          <p:nvSpPr>
            <p:cNvPr id="41" name="Rectangle 40"/>
            <p:cNvSpPr>
              <a:spLocks noChangeArrowheads="1"/>
            </p:cNvSpPr>
            <p:nvPr/>
          </p:nvSpPr>
          <p:spPr bwMode="auto">
            <a:xfrm>
              <a:off x="1215" y="3101"/>
              <a:ext cx="37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solidFill>
                    <a:srgbClr val="000000"/>
                  </a:solidFill>
                  <a:latin typeface="Arial" charset="0"/>
                </a:rPr>
                <a:t>0.33</a:t>
              </a:r>
              <a:endParaRPr lang="en-IE" sz="600" dirty="0"/>
            </a:p>
          </p:txBody>
        </p:sp>
        <p:sp>
          <p:nvSpPr>
            <p:cNvPr id="42" name="Rectangle 41"/>
            <p:cNvSpPr>
              <a:spLocks noChangeArrowheads="1"/>
            </p:cNvSpPr>
            <p:nvPr/>
          </p:nvSpPr>
          <p:spPr bwMode="auto">
            <a:xfrm>
              <a:off x="2268" y="3101"/>
              <a:ext cx="128"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Y</a:t>
              </a:r>
              <a:endParaRPr lang="en-IE" sz="500" dirty="0"/>
            </a:p>
          </p:txBody>
        </p:sp>
        <p:sp>
          <p:nvSpPr>
            <p:cNvPr id="43" name="Rectangle 42"/>
            <p:cNvSpPr>
              <a:spLocks noChangeArrowheads="1"/>
            </p:cNvSpPr>
            <p:nvPr/>
          </p:nvSpPr>
          <p:spPr bwMode="auto">
            <a:xfrm>
              <a:off x="3020" y="3101"/>
              <a:ext cx="216"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no</a:t>
              </a:r>
              <a:endParaRPr lang="en-IE" sz="500" dirty="0"/>
            </a:p>
          </p:txBody>
        </p:sp>
        <p:sp>
          <p:nvSpPr>
            <p:cNvPr id="44" name="Rectangle 43"/>
            <p:cNvSpPr>
              <a:spLocks noChangeArrowheads="1"/>
            </p:cNvSpPr>
            <p:nvPr/>
          </p:nvSpPr>
          <p:spPr bwMode="auto">
            <a:xfrm>
              <a:off x="216" y="3322"/>
              <a:ext cx="343"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Bob</a:t>
              </a:r>
              <a:endParaRPr lang="en-IE" sz="500" dirty="0"/>
            </a:p>
          </p:txBody>
        </p:sp>
        <p:sp>
          <p:nvSpPr>
            <p:cNvPr id="45" name="Rectangle 44"/>
            <p:cNvSpPr>
              <a:spLocks noChangeArrowheads="1"/>
            </p:cNvSpPr>
            <p:nvPr/>
          </p:nvSpPr>
          <p:spPr bwMode="auto">
            <a:xfrm>
              <a:off x="1269" y="3322"/>
              <a:ext cx="268"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solidFill>
                    <a:srgbClr val="000000"/>
                  </a:solidFill>
                  <a:latin typeface="Arial" charset="0"/>
                </a:rPr>
                <a:t>0.6</a:t>
              </a:r>
              <a:endParaRPr lang="en-IE" sz="600" dirty="0"/>
            </a:p>
          </p:txBody>
        </p:sp>
        <p:sp>
          <p:nvSpPr>
            <p:cNvPr id="46" name="Rectangle 45"/>
            <p:cNvSpPr>
              <a:spLocks noChangeArrowheads="1"/>
            </p:cNvSpPr>
            <p:nvPr/>
          </p:nvSpPr>
          <p:spPr bwMode="auto">
            <a:xfrm>
              <a:off x="2268" y="3322"/>
              <a:ext cx="14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a:t>
              </a:r>
              <a:endParaRPr lang="en-IE" sz="500" dirty="0"/>
            </a:p>
          </p:txBody>
        </p:sp>
        <p:sp>
          <p:nvSpPr>
            <p:cNvPr id="47" name="Rectangle 46"/>
            <p:cNvSpPr>
              <a:spLocks noChangeArrowheads="1"/>
            </p:cNvSpPr>
            <p:nvPr/>
          </p:nvSpPr>
          <p:spPr bwMode="auto">
            <a:xfrm>
              <a:off x="3020" y="3322"/>
              <a:ext cx="216"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no</a:t>
              </a:r>
              <a:endParaRPr lang="en-IE" sz="500" dirty="0"/>
            </a:p>
          </p:txBody>
        </p:sp>
        <p:sp>
          <p:nvSpPr>
            <p:cNvPr id="48" name="Rectangle 47"/>
            <p:cNvSpPr>
              <a:spLocks noChangeArrowheads="1"/>
            </p:cNvSpPr>
            <p:nvPr/>
          </p:nvSpPr>
          <p:spPr bwMode="auto">
            <a:xfrm>
              <a:off x="216" y="3542"/>
              <a:ext cx="451"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Dave</a:t>
              </a:r>
              <a:endParaRPr lang="en-IE" sz="500" dirty="0"/>
            </a:p>
          </p:txBody>
        </p:sp>
        <p:sp>
          <p:nvSpPr>
            <p:cNvPr id="49" name="Rectangle 48"/>
            <p:cNvSpPr>
              <a:spLocks noChangeArrowheads="1"/>
            </p:cNvSpPr>
            <p:nvPr/>
          </p:nvSpPr>
          <p:spPr bwMode="auto">
            <a:xfrm>
              <a:off x="1214" y="3542"/>
              <a:ext cx="37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solidFill>
                    <a:srgbClr val="000000"/>
                  </a:solidFill>
                  <a:latin typeface="Arial" charset="0"/>
                </a:rPr>
                <a:t>0.11</a:t>
              </a:r>
              <a:endParaRPr lang="en-IE" sz="600" dirty="0"/>
            </a:p>
          </p:txBody>
        </p:sp>
        <p:sp>
          <p:nvSpPr>
            <p:cNvPr id="50" name="Rectangle 49"/>
            <p:cNvSpPr>
              <a:spLocks noChangeArrowheads="1"/>
            </p:cNvSpPr>
            <p:nvPr/>
          </p:nvSpPr>
          <p:spPr bwMode="auto">
            <a:xfrm>
              <a:off x="2268" y="3542"/>
              <a:ext cx="14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a:t>
              </a:r>
              <a:endParaRPr lang="en-IE" sz="500" dirty="0"/>
            </a:p>
          </p:txBody>
        </p:sp>
        <p:sp>
          <p:nvSpPr>
            <p:cNvPr id="51" name="Rectangle 50"/>
            <p:cNvSpPr>
              <a:spLocks noChangeArrowheads="1"/>
            </p:cNvSpPr>
            <p:nvPr/>
          </p:nvSpPr>
          <p:spPr bwMode="auto">
            <a:xfrm>
              <a:off x="2981" y="3542"/>
              <a:ext cx="30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yes</a:t>
              </a:r>
              <a:endParaRPr lang="en-IE" sz="500" dirty="0"/>
            </a:p>
          </p:txBody>
        </p:sp>
        <p:sp>
          <p:nvSpPr>
            <p:cNvPr id="52" name="Rectangle 51"/>
            <p:cNvSpPr>
              <a:spLocks noChangeArrowheads="1"/>
            </p:cNvSpPr>
            <p:nvPr/>
          </p:nvSpPr>
          <p:spPr bwMode="auto">
            <a:xfrm>
              <a:off x="216" y="3763"/>
              <a:ext cx="451"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Anne</a:t>
              </a:r>
              <a:endParaRPr lang="en-IE" sz="500" dirty="0"/>
            </a:p>
          </p:txBody>
        </p:sp>
        <p:sp>
          <p:nvSpPr>
            <p:cNvPr id="53" name="Rectangle 52"/>
            <p:cNvSpPr>
              <a:spLocks noChangeArrowheads="1"/>
            </p:cNvSpPr>
            <p:nvPr/>
          </p:nvSpPr>
          <p:spPr bwMode="auto">
            <a:xfrm>
              <a:off x="1215" y="3763"/>
              <a:ext cx="37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solidFill>
                    <a:srgbClr val="000000"/>
                  </a:solidFill>
                  <a:latin typeface="Arial" charset="0"/>
                </a:rPr>
                <a:t>0.33</a:t>
              </a:r>
              <a:endParaRPr lang="en-IE" sz="600" dirty="0"/>
            </a:p>
          </p:txBody>
        </p:sp>
        <p:sp>
          <p:nvSpPr>
            <p:cNvPr id="54" name="Rectangle 53"/>
            <p:cNvSpPr>
              <a:spLocks noChangeArrowheads="1"/>
            </p:cNvSpPr>
            <p:nvPr/>
          </p:nvSpPr>
          <p:spPr bwMode="auto">
            <a:xfrm>
              <a:off x="2268" y="3763"/>
              <a:ext cx="14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a:t>
              </a:r>
              <a:endParaRPr lang="en-IE" sz="500" dirty="0"/>
            </a:p>
          </p:txBody>
        </p:sp>
        <p:sp>
          <p:nvSpPr>
            <p:cNvPr id="55" name="Rectangle 54"/>
            <p:cNvSpPr>
              <a:spLocks noChangeArrowheads="1"/>
            </p:cNvSpPr>
            <p:nvPr/>
          </p:nvSpPr>
          <p:spPr bwMode="auto">
            <a:xfrm>
              <a:off x="2981" y="3763"/>
              <a:ext cx="30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yes</a:t>
              </a:r>
              <a:endParaRPr lang="en-IE" sz="500" dirty="0"/>
            </a:p>
          </p:txBody>
        </p:sp>
        <p:sp>
          <p:nvSpPr>
            <p:cNvPr id="56" name="Line 54"/>
            <p:cNvSpPr>
              <a:spLocks noChangeShapeType="1"/>
            </p:cNvSpPr>
            <p:nvPr/>
          </p:nvSpPr>
          <p:spPr bwMode="auto">
            <a:xfrm flipV="1">
              <a:off x="182"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57" name="Rectangle 56"/>
            <p:cNvSpPr>
              <a:spLocks noChangeArrowheads="1"/>
            </p:cNvSpPr>
            <p:nvPr/>
          </p:nvSpPr>
          <p:spPr bwMode="auto">
            <a:xfrm>
              <a:off x="182"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58" name="Line 56"/>
            <p:cNvSpPr>
              <a:spLocks noChangeShapeType="1"/>
            </p:cNvSpPr>
            <p:nvPr/>
          </p:nvSpPr>
          <p:spPr bwMode="auto">
            <a:xfrm flipV="1">
              <a:off x="773"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59" name="Rectangle 58"/>
            <p:cNvSpPr>
              <a:spLocks noChangeArrowheads="1"/>
            </p:cNvSpPr>
            <p:nvPr/>
          </p:nvSpPr>
          <p:spPr bwMode="auto">
            <a:xfrm>
              <a:off x="773"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60" name="Line 58"/>
            <p:cNvSpPr>
              <a:spLocks noChangeShapeType="1"/>
            </p:cNvSpPr>
            <p:nvPr/>
          </p:nvSpPr>
          <p:spPr bwMode="auto">
            <a:xfrm flipV="1">
              <a:off x="1979"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61" name="Rectangle 60"/>
            <p:cNvSpPr>
              <a:spLocks noChangeArrowheads="1"/>
            </p:cNvSpPr>
            <p:nvPr/>
          </p:nvSpPr>
          <p:spPr bwMode="auto">
            <a:xfrm>
              <a:off x="1979"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62" name="Line 60"/>
            <p:cNvSpPr>
              <a:spLocks noChangeShapeType="1"/>
            </p:cNvSpPr>
            <p:nvPr/>
          </p:nvSpPr>
          <p:spPr bwMode="auto">
            <a:xfrm flipV="1">
              <a:off x="2652"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63" name="Rectangle 62"/>
            <p:cNvSpPr>
              <a:spLocks noChangeArrowheads="1"/>
            </p:cNvSpPr>
            <p:nvPr/>
          </p:nvSpPr>
          <p:spPr bwMode="auto">
            <a:xfrm>
              <a:off x="2652"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64" name="Rectangle 63"/>
            <p:cNvSpPr>
              <a:spLocks noChangeArrowheads="1"/>
            </p:cNvSpPr>
            <p:nvPr/>
          </p:nvSpPr>
          <p:spPr bwMode="auto">
            <a:xfrm>
              <a:off x="187" y="2405"/>
              <a:ext cx="3412" cy="1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65" name="Line 63"/>
            <p:cNvSpPr>
              <a:spLocks noChangeShapeType="1"/>
            </p:cNvSpPr>
            <p:nvPr/>
          </p:nvSpPr>
          <p:spPr bwMode="auto">
            <a:xfrm flipV="1">
              <a:off x="3594"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66" name="Rectangle 65"/>
            <p:cNvSpPr>
              <a:spLocks noChangeArrowheads="1"/>
            </p:cNvSpPr>
            <p:nvPr/>
          </p:nvSpPr>
          <p:spPr bwMode="auto">
            <a:xfrm>
              <a:off x="3594"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67" name="Line 65"/>
            <p:cNvSpPr>
              <a:spLocks noChangeShapeType="1"/>
            </p:cNvSpPr>
            <p:nvPr/>
          </p:nvSpPr>
          <p:spPr bwMode="auto">
            <a:xfrm>
              <a:off x="773" y="2415"/>
              <a:ext cx="0" cy="22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68" name="Rectangle 67"/>
            <p:cNvSpPr>
              <a:spLocks noChangeArrowheads="1"/>
            </p:cNvSpPr>
            <p:nvPr/>
          </p:nvSpPr>
          <p:spPr bwMode="auto">
            <a:xfrm>
              <a:off x="773" y="2415"/>
              <a:ext cx="5" cy="22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69" name="Line 67"/>
            <p:cNvSpPr>
              <a:spLocks noChangeShapeType="1"/>
            </p:cNvSpPr>
            <p:nvPr/>
          </p:nvSpPr>
          <p:spPr bwMode="auto">
            <a:xfrm>
              <a:off x="1979" y="2415"/>
              <a:ext cx="0" cy="22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70" name="Rectangle 69"/>
            <p:cNvSpPr>
              <a:spLocks noChangeArrowheads="1"/>
            </p:cNvSpPr>
            <p:nvPr/>
          </p:nvSpPr>
          <p:spPr bwMode="auto">
            <a:xfrm>
              <a:off x="1979" y="2415"/>
              <a:ext cx="5" cy="22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71" name="Line 69"/>
            <p:cNvSpPr>
              <a:spLocks noChangeShapeType="1"/>
            </p:cNvSpPr>
            <p:nvPr/>
          </p:nvSpPr>
          <p:spPr bwMode="auto">
            <a:xfrm>
              <a:off x="2652" y="2415"/>
              <a:ext cx="0" cy="22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72" name="Rectangle 71"/>
            <p:cNvSpPr>
              <a:spLocks noChangeArrowheads="1"/>
            </p:cNvSpPr>
            <p:nvPr/>
          </p:nvSpPr>
          <p:spPr bwMode="auto">
            <a:xfrm>
              <a:off x="2652" y="2415"/>
              <a:ext cx="5" cy="22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73" name="Rectangle 72"/>
            <p:cNvSpPr>
              <a:spLocks noChangeArrowheads="1"/>
            </p:cNvSpPr>
            <p:nvPr/>
          </p:nvSpPr>
          <p:spPr bwMode="auto">
            <a:xfrm>
              <a:off x="187" y="2635"/>
              <a:ext cx="3412" cy="1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74" name="Line 72"/>
            <p:cNvSpPr>
              <a:spLocks noChangeShapeType="1"/>
            </p:cNvSpPr>
            <p:nvPr/>
          </p:nvSpPr>
          <p:spPr bwMode="auto">
            <a:xfrm>
              <a:off x="187" y="2861"/>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75" name="Rectangle 74"/>
            <p:cNvSpPr>
              <a:spLocks noChangeArrowheads="1"/>
            </p:cNvSpPr>
            <p:nvPr/>
          </p:nvSpPr>
          <p:spPr bwMode="auto">
            <a:xfrm>
              <a:off x="187" y="2861"/>
              <a:ext cx="3402"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76" name="Line 74"/>
            <p:cNvSpPr>
              <a:spLocks noChangeShapeType="1"/>
            </p:cNvSpPr>
            <p:nvPr/>
          </p:nvSpPr>
          <p:spPr bwMode="auto">
            <a:xfrm>
              <a:off x="187" y="3082"/>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77" name="Rectangle 76"/>
            <p:cNvSpPr>
              <a:spLocks noChangeArrowheads="1"/>
            </p:cNvSpPr>
            <p:nvPr/>
          </p:nvSpPr>
          <p:spPr bwMode="auto">
            <a:xfrm>
              <a:off x="187" y="3082"/>
              <a:ext cx="3402" cy="4"/>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78" name="Line 76"/>
            <p:cNvSpPr>
              <a:spLocks noChangeShapeType="1"/>
            </p:cNvSpPr>
            <p:nvPr/>
          </p:nvSpPr>
          <p:spPr bwMode="auto">
            <a:xfrm>
              <a:off x="187" y="3302"/>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79" name="Rectangle 78"/>
            <p:cNvSpPr>
              <a:spLocks noChangeArrowheads="1"/>
            </p:cNvSpPr>
            <p:nvPr/>
          </p:nvSpPr>
          <p:spPr bwMode="auto">
            <a:xfrm>
              <a:off x="187" y="3302"/>
              <a:ext cx="3402"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80" name="Line 78"/>
            <p:cNvSpPr>
              <a:spLocks noChangeShapeType="1"/>
            </p:cNvSpPr>
            <p:nvPr/>
          </p:nvSpPr>
          <p:spPr bwMode="auto">
            <a:xfrm>
              <a:off x="187" y="3523"/>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81" name="Rectangle 80"/>
            <p:cNvSpPr>
              <a:spLocks noChangeArrowheads="1"/>
            </p:cNvSpPr>
            <p:nvPr/>
          </p:nvSpPr>
          <p:spPr bwMode="auto">
            <a:xfrm>
              <a:off x="187" y="3523"/>
              <a:ext cx="3402"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82" name="Line 80"/>
            <p:cNvSpPr>
              <a:spLocks noChangeShapeType="1"/>
            </p:cNvSpPr>
            <p:nvPr/>
          </p:nvSpPr>
          <p:spPr bwMode="auto">
            <a:xfrm>
              <a:off x="187" y="3744"/>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83" name="Rectangle 82"/>
            <p:cNvSpPr>
              <a:spLocks noChangeArrowheads="1"/>
            </p:cNvSpPr>
            <p:nvPr/>
          </p:nvSpPr>
          <p:spPr bwMode="auto">
            <a:xfrm>
              <a:off x="187" y="3744"/>
              <a:ext cx="3402"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84" name="Rectangle 83"/>
            <p:cNvSpPr>
              <a:spLocks noChangeArrowheads="1"/>
            </p:cNvSpPr>
            <p:nvPr/>
          </p:nvSpPr>
          <p:spPr bwMode="auto">
            <a:xfrm>
              <a:off x="177" y="2405"/>
              <a:ext cx="10" cy="156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85" name="Line 83"/>
            <p:cNvSpPr>
              <a:spLocks noChangeShapeType="1"/>
            </p:cNvSpPr>
            <p:nvPr/>
          </p:nvSpPr>
          <p:spPr bwMode="auto">
            <a:xfrm>
              <a:off x="773" y="2645"/>
              <a:ext cx="0" cy="1319"/>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86" name="Rectangle 85"/>
            <p:cNvSpPr>
              <a:spLocks noChangeArrowheads="1"/>
            </p:cNvSpPr>
            <p:nvPr/>
          </p:nvSpPr>
          <p:spPr bwMode="auto">
            <a:xfrm>
              <a:off x="773" y="2645"/>
              <a:ext cx="5" cy="131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87" name="Line 85"/>
            <p:cNvSpPr>
              <a:spLocks noChangeShapeType="1"/>
            </p:cNvSpPr>
            <p:nvPr/>
          </p:nvSpPr>
          <p:spPr bwMode="auto">
            <a:xfrm>
              <a:off x="1979" y="2645"/>
              <a:ext cx="0" cy="1319"/>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88" name="Rectangle 87"/>
            <p:cNvSpPr>
              <a:spLocks noChangeArrowheads="1"/>
            </p:cNvSpPr>
            <p:nvPr/>
          </p:nvSpPr>
          <p:spPr bwMode="auto">
            <a:xfrm>
              <a:off x="1979" y="2645"/>
              <a:ext cx="5" cy="131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89" name="Line 87"/>
            <p:cNvSpPr>
              <a:spLocks noChangeShapeType="1"/>
            </p:cNvSpPr>
            <p:nvPr/>
          </p:nvSpPr>
          <p:spPr bwMode="auto">
            <a:xfrm>
              <a:off x="2652" y="2645"/>
              <a:ext cx="0" cy="1319"/>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90" name="Rectangle 89"/>
            <p:cNvSpPr>
              <a:spLocks noChangeArrowheads="1"/>
            </p:cNvSpPr>
            <p:nvPr/>
          </p:nvSpPr>
          <p:spPr bwMode="auto">
            <a:xfrm>
              <a:off x="2652" y="2645"/>
              <a:ext cx="5" cy="131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91" name="Rectangle 90"/>
            <p:cNvSpPr>
              <a:spLocks noChangeArrowheads="1"/>
            </p:cNvSpPr>
            <p:nvPr/>
          </p:nvSpPr>
          <p:spPr bwMode="auto">
            <a:xfrm>
              <a:off x="187" y="3964"/>
              <a:ext cx="3412" cy="1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92" name="Rectangle 91"/>
            <p:cNvSpPr>
              <a:spLocks noChangeArrowheads="1"/>
            </p:cNvSpPr>
            <p:nvPr/>
          </p:nvSpPr>
          <p:spPr bwMode="auto">
            <a:xfrm>
              <a:off x="3589" y="2415"/>
              <a:ext cx="10" cy="155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93" name="Line 91"/>
            <p:cNvSpPr>
              <a:spLocks noChangeShapeType="1"/>
            </p:cNvSpPr>
            <p:nvPr/>
          </p:nvSpPr>
          <p:spPr bwMode="auto">
            <a:xfrm>
              <a:off x="182" y="3974"/>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94" name="Rectangle 93"/>
            <p:cNvSpPr>
              <a:spLocks noChangeArrowheads="1"/>
            </p:cNvSpPr>
            <p:nvPr/>
          </p:nvSpPr>
          <p:spPr bwMode="auto">
            <a:xfrm>
              <a:off x="182" y="3974"/>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95" name="Line 93"/>
            <p:cNvSpPr>
              <a:spLocks noChangeShapeType="1"/>
            </p:cNvSpPr>
            <p:nvPr/>
          </p:nvSpPr>
          <p:spPr bwMode="auto">
            <a:xfrm>
              <a:off x="773" y="3974"/>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96" name="Rectangle 95"/>
            <p:cNvSpPr>
              <a:spLocks noChangeArrowheads="1"/>
            </p:cNvSpPr>
            <p:nvPr/>
          </p:nvSpPr>
          <p:spPr bwMode="auto">
            <a:xfrm>
              <a:off x="773" y="3974"/>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97" name="Line 95"/>
            <p:cNvSpPr>
              <a:spLocks noChangeShapeType="1"/>
            </p:cNvSpPr>
            <p:nvPr/>
          </p:nvSpPr>
          <p:spPr bwMode="auto">
            <a:xfrm>
              <a:off x="1979" y="3974"/>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98" name="Rectangle 97"/>
            <p:cNvSpPr>
              <a:spLocks noChangeArrowheads="1"/>
            </p:cNvSpPr>
            <p:nvPr/>
          </p:nvSpPr>
          <p:spPr bwMode="auto">
            <a:xfrm>
              <a:off x="1979" y="3974"/>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99" name="Line 97"/>
            <p:cNvSpPr>
              <a:spLocks noChangeShapeType="1"/>
            </p:cNvSpPr>
            <p:nvPr/>
          </p:nvSpPr>
          <p:spPr bwMode="auto">
            <a:xfrm>
              <a:off x="2652" y="3974"/>
              <a:ext cx="1" cy="1"/>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00" name="Rectangle 99"/>
            <p:cNvSpPr>
              <a:spLocks noChangeArrowheads="1"/>
            </p:cNvSpPr>
            <p:nvPr/>
          </p:nvSpPr>
          <p:spPr bwMode="auto">
            <a:xfrm>
              <a:off x="2652" y="3974"/>
              <a:ext cx="5"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01" name="Line 99"/>
            <p:cNvSpPr>
              <a:spLocks noChangeShapeType="1"/>
            </p:cNvSpPr>
            <p:nvPr/>
          </p:nvSpPr>
          <p:spPr bwMode="auto">
            <a:xfrm>
              <a:off x="3594" y="3974"/>
              <a:ext cx="1" cy="1"/>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02" name="Rectangle 101"/>
            <p:cNvSpPr>
              <a:spLocks noChangeArrowheads="1"/>
            </p:cNvSpPr>
            <p:nvPr/>
          </p:nvSpPr>
          <p:spPr bwMode="auto">
            <a:xfrm>
              <a:off x="3594" y="3974"/>
              <a:ext cx="5"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03" name="Line 101"/>
            <p:cNvSpPr>
              <a:spLocks noChangeShapeType="1"/>
            </p:cNvSpPr>
            <p:nvPr/>
          </p:nvSpPr>
          <p:spPr bwMode="auto">
            <a:xfrm>
              <a:off x="3599"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04" name="Rectangle 103"/>
            <p:cNvSpPr>
              <a:spLocks noChangeArrowheads="1"/>
            </p:cNvSpPr>
            <p:nvPr/>
          </p:nvSpPr>
          <p:spPr bwMode="auto">
            <a:xfrm>
              <a:off x="3599" y="2410"/>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05" name="Line 103"/>
            <p:cNvSpPr>
              <a:spLocks noChangeShapeType="1"/>
            </p:cNvSpPr>
            <p:nvPr/>
          </p:nvSpPr>
          <p:spPr bwMode="auto">
            <a:xfrm>
              <a:off x="3599" y="264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06" name="Rectangle 105"/>
            <p:cNvSpPr>
              <a:spLocks noChangeArrowheads="1"/>
            </p:cNvSpPr>
            <p:nvPr/>
          </p:nvSpPr>
          <p:spPr bwMode="auto">
            <a:xfrm>
              <a:off x="3599" y="2640"/>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07" name="Line 105"/>
            <p:cNvSpPr>
              <a:spLocks noChangeShapeType="1"/>
            </p:cNvSpPr>
            <p:nvPr/>
          </p:nvSpPr>
          <p:spPr bwMode="auto">
            <a:xfrm>
              <a:off x="3599" y="2861"/>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08" name="Rectangle 107"/>
            <p:cNvSpPr>
              <a:spLocks noChangeArrowheads="1"/>
            </p:cNvSpPr>
            <p:nvPr/>
          </p:nvSpPr>
          <p:spPr bwMode="auto">
            <a:xfrm>
              <a:off x="3599" y="2861"/>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09" name="Line 107"/>
            <p:cNvSpPr>
              <a:spLocks noChangeShapeType="1"/>
            </p:cNvSpPr>
            <p:nvPr/>
          </p:nvSpPr>
          <p:spPr bwMode="auto">
            <a:xfrm>
              <a:off x="3599" y="3082"/>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10" name="Rectangle 109"/>
            <p:cNvSpPr>
              <a:spLocks noChangeArrowheads="1"/>
            </p:cNvSpPr>
            <p:nvPr/>
          </p:nvSpPr>
          <p:spPr bwMode="auto">
            <a:xfrm>
              <a:off x="3599" y="3082"/>
              <a:ext cx="5" cy="4"/>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11" name="Line 109"/>
            <p:cNvSpPr>
              <a:spLocks noChangeShapeType="1"/>
            </p:cNvSpPr>
            <p:nvPr/>
          </p:nvSpPr>
          <p:spPr bwMode="auto">
            <a:xfrm>
              <a:off x="3599" y="3302"/>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12" name="Rectangle 111"/>
            <p:cNvSpPr>
              <a:spLocks noChangeArrowheads="1"/>
            </p:cNvSpPr>
            <p:nvPr/>
          </p:nvSpPr>
          <p:spPr bwMode="auto">
            <a:xfrm>
              <a:off x="3599" y="3302"/>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13" name="Line 111"/>
            <p:cNvSpPr>
              <a:spLocks noChangeShapeType="1"/>
            </p:cNvSpPr>
            <p:nvPr/>
          </p:nvSpPr>
          <p:spPr bwMode="auto">
            <a:xfrm>
              <a:off x="3599" y="3523"/>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14" name="Rectangle 113"/>
            <p:cNvSpPr>
              <a:spLocks noChangeArrowheads="1"/>
            </p:cNvSpPr>
            <p:nvPr/>
          </p:nvSpPr>
          <p:spPr bwMode="auto">
            <a:xfrm>
              <a:off x="3599" y="3523"/>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15" name="Line 113"/>
            <p:cNvSpPr>
              <a:spLocks noChangeShapeType="1"/>
            </p:cNvSpPr>
            <p:nvPr/>
          </p:nvSpPr>
          <p:spPr bwMode="auto">
            <a:xfrm>
              <a:off x="3599" y="3744"/>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16" name="Rectangle 115"/>
            <p:cNvSpPr>
              <a:spLocks noChangeArrowheads="1"/>
            </p:cNvSpPr>
            <p:nvPr/>
          </p:nvSpPr>
          <p:spPr bwMode="auto">
            <a:xfrm>
              <a:off x="3599" y="3744"/>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17" name="Line 115"/>
            <p:cNvSpPr>
              <a:spLocks noChangeShapeType="1"/>
            </p:cNvSpPr>
            <p:nvPr/>
          </p:nvSpPr>
          <p:spPr bwMode="auto">
            <a:xfrm>
              <a:off x="3599" y="3969"/>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18" name="Rectangle 117"/>
            <p:cNvSpPr>
              <a:spLocks noChangeArrowheads="1"/>
            </p:cNvSpPr>
            <p:nvPr/>
          </p:nvSpPr>
          <p:spPr bwMode="auto">
            <a:xfrm>
              <a:off x="3599" y="3969"/>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grpSp>
      <p:sp>
        <p:nvSpPr>
          <p:cNvPr id="119" name="Right Arrow 46"/>
          <p:cNvSpPr/>
          <p:nvPr/>
        </p:nvSpPr>
        <p:spPr>
          <a:xfrm>
            <a:off x="3221867" y="3803678"/>
            <a:ext cx="668376" cy="450205"/>
          </a:xfrm>
          <a:prstGeom prst="rightArrow">
            <a:avLst>
              <a:gd name="adj1" fmla="val 62816"/>
              <a:gd name="adj2" fmla="val 48398"/>
            </a:avLst>
          </a:prstGeom>
          <a:solidFill>
            <a:schemeClr val="accent1"/>
          </a:solidFill>
          <a:ln w="19050" cap="flat" cmpd="sng" algn="ctr">
            <a:solidFill>
              <a:schemeClr val="tx1">
                <a:lumMod val="75000"/>
                <a:lumOff val="25000"/>
              </a:schemeClr>
            </a:solidFill>
            <a:prstDash val="solid"/>
            <a:round/>
            <a:headEnd type="none" w="med" len="med"/>
            <a:tailEnd type="triangle" w="med" len="med"/>
          </a:ln>
          <a:effectLst/>
        </p:spPr>
        <p:txBody>
          <a:bodyPr lIns="91431" tIns="0" rIns="91431" bIns="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US" sz="700" dirty="0">
              <a:solidFill>
                <a:schemeClr val="bg1"/>
              </a:solidFill>
            </a:endParaRPr>
          </a:p>
        </p:txBody>
      </p:sp>
      <p:sp>
        <p:nvSpPr>
          <p:cNvPr id="132" name="TextBox 51"/>
          <p:cNvSpPr txBox="1"/>
          <p:nvPr/>
        </p:nvSpPr>
        <p:spPr>
          <a:xfrm>
            <a:off x="1762470" y="2516752"/>
            <a:ext cx="1669111" cy="738664"/>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b="1" dirty="0"/>
              <a:t>Features</a:t>
            </a:r>
            <a:endParaRPr lang="en-US" b="1" dirty="0"/>
          </a:p>
          <a:p>
            <a:pPr algn="ctr"/>
            <a:r>
              <a:rPr lang="en-US" dirty="0"/>
              <a:t>Structured Data</a:t>
            </a:r>
          </a:p>
        </p:txBody>
      </p:sp>
      <p:sp>
        <p:nvSpPr>
          <p:cNvPr id="134" name="TextBox 51"/>
          <p:cNvSpPr txBox="1"/>
          <p:nvPr/>
        </p:nvSpPr>
        <p:spPr>
          <a:xfrm>
            <a:off x="1523925" y="6331555"/>
            <a:ext cx="2121158" cy="461665"/>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dirty="0"/>
              <a:t>Set up/ training</a:t>
            </a:r>
          </a:p>
        </p:txBody>
      </p:sp>
      <p:sp>
        <p:nvSpPr>
          <p:cNvPr id="135" name="Rectangle 134"/>
          <p:cNvSpPr/>
          <p:nvPr/>
        </p:nvSpPr>
        <p:spPr>
          <a:xfrm>
            <a:off x="164931" y="2988253"/>
            <a:ext cx="1331391" cy="369332"/>
          </a:xfrm>
          <a:prstGeom prst="rect">
            <a:avLst/>
          </a:prstGeom>
        </p:spPr>
        <p:txBody>
          <a:bodyPr wrap="none">
            <a:spAutoFit/>
          </a:bodyPr>
          <a:lstStyle/>
          <a:p>
            <a:pPr algn="ctr"/>
            <a:r>
              <a:rPr lang="en-US" dirty="0"/>
              <a:t>Text sources</a:t>
            </a:r>
          </a:p>
        </p:txBody>
      </p:sp>
      <p:grpSp>
        <p:nvGrpSpPr>
          <p:cNvPr id="140" name="Group 139"/>
          <p:cNvGrpSpPr/>
          <p:nvPr/>
        </p:nvGrpSpPr>
        <p:grpSpPr>
          <a:xfrm>
            <a:off x="174363" y="3741606"/>
            <a:ext cx="1119097" cy="1014297"/>
            <a:chOff x="3352800" y="3810000"/>
            <a:chExt cx="2558866" cy="2424987"/>
          </a:xfrm>
        </p:grpSpPr>
        <p:grpSp>
          <p:nvGrpSpPr>
            <p:cNvPr id="141" name="Group 140"/>
            <p:cNvGrpSpPr/>
            <p:nvPr/>
          </p:nvGrpSpPr>
          <p:grpSpPr>
            <a:xfrm>
              <a:off x="3438525" y="4094010"/>
              <a:ext cx="1018176" cy="1219535"/>
              <a:chOff x="2655299" y="4196119"/>
              <a:chExt cx="1018176" cy="1219535"/>
            </a:xfrm>
          </p:grpSpPr>
          <p:sp>
            <p:nvSpPr>
              <p:cNvPr id="170" name="Document 31"/>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171" name="Straight Connector 170"/>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72" name="Straight Connector 171"/>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73" name="Straight Connector 172"/>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74" name="Straight Connector 173"/>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75" name="Straight Connector 174"/>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42" name="Group 141"/>
            <p:cNvGrpSpPr/>
            <p:nvPr/>
          </p:nvGrpSpPr>
          <p:grpSpPr>
            <a:xfrm>
              <a:off x="3352800" y="5015452"/>
              <a:ext cx="1018176" cy="1219535"/>
              <a:chOff x="2655299" y="4196119"/>
              <a:chExt cx="1018176" cy="1219535"/>
            </a:xfrm>
          </p:grpSpPr>
          <p:sp>
            <p:nvSpPr>
              <p:cNvPr id="164" name="Document 25"/>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165" name="Straight Connector 164"/>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6" name="Straight Connector 165"/>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7" name="Straight Connector 166"/>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8" name="Straight Connector 167"/>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9" name="Straight Connector 168"/>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43" name="Group 142"/>
            <p:cNvGrpSpPr/>
            <p:nvPr/>
          </p:nvGrpSpPr>
          <p:grpSpPr>
            <a:xfrm>
              <a:off x="4277814" y="3810000"/>
              <a:ext cx="1018176" cy="1219535"/>
              <a:chOff x="2655299" y="4196119"/>
              <a:chExt cx="1018176" cy="1219535"/>
            </a:xfrm>
          </p:grpSpPr>
          <p:sp>
            <p:nvSpPr>
              <p:cNvPr id="158" name="Document 19"/>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159" name="Straight Connector 158"/>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0" name="Straight Connector 159"/>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1" name="Straight Connector 160"/>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2" name="Straight Connector 161"/>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3" name="Straight Connector 162"/>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44" name="Group 143"/>
            <p:cNvGrpSpPr/>
            <p:nvPr/>
          </p:nvGrpSpPr>
          <p:grpSpPr>
            <a:xfrm>
              <a:off x="4699001" y="4121675"/>
              <a:ext cx="1018176" cy="1219535"/>
              <a:chOff x="2655299" y="4196119"/>
              <a:chExt cx="1018176" cy="1219535"/>
            </a:xfrm>
          </p:grpSpPr>
          <p:sp>
            <p:nvSpPr>
              <p:cNvPr id="152" name="Document 13"/>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153" name="Straight Connector 152"/>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4" name="Straight Connector 153"/>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5" name="Straight Connector 154"/>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6" name="Straight Connector 155"/>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7" name="Straight Connector 156"/>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45" name="Group 144"/>
            <p:cNvGrpSpPr/>
            <p:nvPr/>
          </p:nvGrpSpPr>
          <p:grpSpPr>
            <a:xfrm>
              <a:off x="4893490" y="4958436"/>
              <a:ext cx="1018176" cy="1219535"/>
              <a:chOff x="2655299" y="4196119"/>
              <a:chExt cx="1018176" cy="1219535"/>
            </a:xfrm>
          </p:grpSpPr>
          <p:sp>
            <p:nvSpPr>
              <p:cNvPr id="146" name="Document 7"/>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147" name="Straight Connector 146"/>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48" name="Straight Connector 147"/>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49" name="Straight Connector 148"/>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0" name="Straight Connector 149"/>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1" name="Straight Connector 150"/>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sp>
        <p:nvSpPr>
          <p:cNvPr id="178" name="Title 1"/>
          <p:cNvSpPr>
            <a:spLocks noGrp="1"/>
          </p:cNvSpPr>
          <p:nvPr>
            <p:ph type="title"/>
          </p:nvPr>
        </p:nvSpPr>
        <p:spPr>
          <a:xfrm>
            <a:off x="289917" y="160044"/>
            <a:ext cx="8308975" cy="1143000"/>
          </a:xfrm>
        </p:spPr>
        <p:txBody>
          <a:bodyPr/>
          <a:lstStyle/>
          <a:p>
            <a:r>
              <a:rPr lang="en-IE" sz="4200" dirty="0"/>
              <a:t>Machine learning in text analytics</a:t>
            </a:r>
          </a:p>
        </p:txBody>
      </p:sp>
      <p:sp>
        <p:nvSpPr>
          <p:cNvPr id="179" name="TextBox 51"/>
          <p:cNvSpPr txBox="1"/>
          <p:nvPr/>
        </p:nvSpPr>
        <p:spPr>
          <a:xfrm>
            <a:off x="364102" y="5093382"/>
            <a:ext cx="3229667" cy="830997"/>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dirty="0">
                <a:solidFill>
                  <a:srgbClr val="00B0F0"/>
                </a:solidFill>
              </a:rPr>
              <a:t>This text representation </a:t>
            </a:r>
          </a:p>
          <a:p>
            <a:pPr algn="ctr"/>
            <a:r>
              <a:rPr lang="en-US" sz="2400" dirty="0">
                <a:solidFill>
                  <a:srgbClr val="00B0F0"/>
                </a:solidFill>
              </a:rPr>
              <a:t>as features is key</a:t>
            </a:r>
          </a:p>
        </p:txBody>
      </p:sp>
    </p:spTree>
    <p:extLst>
      <p:ext uri="{BB962C8B-B14F-4D97-AF65-F5344CB8AC3E}">
        <p14:creationId xmlns:p14="http://schemas.microsoft.com/office/powerpoint/2010/main" val="1542376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986338" y="2741992"/>
            <a:ext cx="1909667" cy="2426620"/>
            <a:chOff x="3540010" y="2060848"/>
            <a:chExt cx="1587404" cy="2020583"/>
          </a:xfrm>
        </p:grpSpPr>
        <p:grpSp>
          <p:nvGrpSpPr>
            <p:cNvPr id="6" name="Group 5"/>
            <p:cNvGrpSpPr/>
            <p:nvPr/>
          </p:nvGrpSpPr>
          <p:grpSpPr>
            <a:xfrm>
              <a:off x="3540010" y="2060848"/>
              <a:ext cx="1587404" cy="1652748"/>
              <a:chOff x="4423600" y="250424"/>
              <a:chExt cx="4276132" cy="4452152"/>
            </a:xfrm>
          </p:grpSpPr>
          <p:grpSp>
            <p:nvGrpSpPr>
              <p:cNvPr id="8" name="Group 7"/>
              <p:cNvGrpSpPr/>
              <p:nvPr/>
            </p:nvGrpSpPr>
            <p:grpSpPr>
              <a:xfrm>
                <a:off x="6011971" y="2178000"/>
                <a:ext cx="2235200" cy="2235200"/>
                <a:chOff x="2844800" y="1828800"/>
                <a:chExt cx="2235200" cy="2235200"/>
              </a:xfrm>
              <a:gradFill flip="none" rotWithShape="1">
                <a:gsLst>
                  <a:gs pos="100000">
                    <a:srgbClr val="890424"/>
                  </a:gs>
                  <a:gs pos="0">
                    <a:srgbClr val="FF624A"/>
                  </a:gs>
                </a:gsLst>
                <a:lin ang="2880000" scaled="0"/>
                <a:tileRect/>
              </a:gradFill>
            </p:grpSpPr>
            <p:sp>
              <p:nvSpPr>
                <p:cNvPr id="18" name=" 3"/>
                <p:cNvSpPr/>
                <p:nvPr/>
              </p:nvSpPr>
              <p:spPr>
                <a:xfrm>
                  <a:off x="2844800" y="1828800"/>
                  <a:ext cx="2235200" cy="2235200"/>
                </a:xfrm>
                <a:prstGeom prst="gear9">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9" name=" 4"/>
                <p:cNvSpPr/>
                <p:nvPr/>
              </p:nvSpPr>
              <p:spPr>
                <a:xfrm>
                  <a:off x="3294175" y="2352385"/>
                  <a:ext cx="1336450" cy="114893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0" numCol="1" spcCol="1270" anchor="ctr" anchorCtr="0">
                  <a:noAutofit/>
                </a:bodyPr>
                <a:lstStyle/>
                <a:p>
                  <a:pPr algn="ctr" defTabSz="1866721">
                    <a:lnSpc>
                      <a:spcPct val="90000"/>
                    </a:lnSpc>
                    <a:spcBef>
                      <a:spcPct val="0"/>
                    </a:spcBef>
                    <a:spcAft>
                      <a:spcPct val="35000"/>
                    </a:spcAft>
                  </a:pPr>
                  <a:r>
                    <a:rPr lang="en-US" sz="700" dirty="0"/>
                    <a:t>Predictive Analytics</a:t>
                  </a:r>
                </a:p>
              </p:txBody>
            </p:sp>
          </p:grpSp>
          <p:grpSp>
            <p:nvGrpSpPr>
              <p:cNvPr id="9" name="Group 8"/>
              <p:cNvGrpSpPr/>
              <p:nvPr/>
            </p:nvGrpSpPr>
            <p:grpSpPr>
              <a:xfrm>
                <a:off x="4711491" y="1649680"/>
                <a:ext cx="1625600" cy="1625600"/>
                <a:chOff x="1544320" y="1300480"/>
                <a:chExt cx="1625600" cy="1625600"/>
              </a:xfrm>
              <a:gradFill flip="none" rotWithShape="1">
                <a:gsLst>
                  <a:gs pos="100000">
                    <a:srgbClr val="890424"/>
                  </a:gs>
                  <a:gs pos="0">
                    <a:srgbClr val="FF624A"/>
                  </a:gs>
                </a:gsLst>
                <a:lin ang="2880000" scaled="0"/>
                <a:tileRect/>
              </a:gradFill>
            </p:grpSpPr>
            <p:sp>
              <p:nvSpPr>
                <p:cNvPr id="16" name=" 5"/>
                <p:cNvSpPr/>
                <p:nvPr/>
              </p:nvSpPr>
              <p:spPr>
                <a:xfrm>
                  <a:off x="1544320" y="1300480"/>
                  <a:ext cx="1625600" cy="1625600"/>
                </a:xfrm>
                <a:prstGeom prst="gear6">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7" name=" 6"/>
                <p:cNvSpPr/>
                <p:nvPr/>
              </p:nvSpPr>
              <p:spPr>
                <a:xfrm>
                  <a:off x="1953570" y="1712203"/>
                  <a:ext cx="807100" cy="80215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1750" tIns="31750" rIns="31750" bIns="31750" numCol="1" spcCol="1270" anchor="ctr" anchorCtr="0">
                  <a:noAutofit/>
                </a:bodyPr>
                <a:lstStyle/>
                <a:p>
                  <a:pPr algn="ctr" defTabSz="1866721">
                    <a:lnSpc>
                      <a:spcPct val="90000"/>
                    </a:lnSpc>
                    <a:spcBef>
                      <a:spcPct val="0"/>
                    </a:spcBef>
                    <a:spcAft>
                      <a:spcPct val="35000"/>
                    </a:spcAft>
                  </a:pPr>
                  <a:r>
                    <a:rPr lang="en-US" sz="400" dirty="0">
                      <a:solidFill>
                        <a:prstClr val="white"/>
                      </a:solidFill>
                    </a:rPr>
                    <a:t>Predictive  Analytics</a:t>
                  </a:r>
                </a:p>
              </p:txBody>
            </p:sp>
          </p:grpSp>
          <p:grpSp>
            <p:nvGrpSpPr>
              <p:cNvPr id="10" name="Group 9"/>
              <p:cNvGrpSpPr/>
              <p:nvPr/>
            </p:nvGrpSpPr>
            <p:grpSpPr>
              <a:xfrm>
                <a:off x="5621992" y="528181"/>
                <a:ext cx="1592756" cy="1592756"/>
                <a:chOff x="2454821" y="178981"/>
                <a:chExt cx="1592756" cy="1592756"/>
              </a:xfrm>
              <a:gradFill flip="none" rotWithShape="1">
                <a:gsLst>
                  <a:gs pos="100000">
                    <a:srgbClr val="890424"/>
                  </a:gs>
                  <a:gs pos="0">
                    <a:srgbClr val="FF624A"/>
                  </a:gs>
                </a:gsLst>
                <a:lin ang="2880000" scaled="0"/>
                <a:tileRect/>
              </a:gradFill>
            </p:grpSpPr>
            <p:sp>
              <p:nvSpPr>
                <p:cNvPr id="14" name=" 7"/>
                <p:cNvSpPr/>
                <p:nvPr/>
              </p:nvSpPr>
              <p:spPr>
                <a:xfrm rot="20700000">
                  <a:off x="2454821" y="178981"/>
                  <a:ext cx="1592756" cy="1592756"/>
                </a:xfrm>
                <a:prstGeom prst="gear6">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5" name=" 8"/>
                <p:cNvSpPr/>
                <p:nvPr/>
              </p:nvSpPr>
              <p:spPr>
                <a:xfrm>
                  <a:off x="2804160" y="528320"/>
                  <a:ext cx="894080" cy="894080"/>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algn="ctr" defTabSz="1866721">
                    <a:lnSpc>
                      <a:spcPct val="90000"/>
                    </a:lnSpc>
                    <a:spcBef>
                      <a:spcPct val="0"/>
                    </a:spcBef>
                    <a:spcAft>
                      <a:spcPct val="35000"/>
                    </a:spcAft>
                  </a:pPr>
                  <a:r>
                    <a:rPr lang="en-US" sz="500" dirty="0">
                      <a:solidFill>
                        <a:prstClr val="white"/>
                      </a:solidFill>
                    </a:rPr>
                    <a:t>Predictive Analytics</a:t>
                  </a:r>
                </a:p>
              </p:txBody>
            </p:sp>
          </p:grpSp>
          <p:sp>
            <p:nvSpPr>
              <p:cNvPr id="11" name="Circular Arrow 34"/>
              <p:cNvSpPr/>
              <p:nvPr/>
            </p:nvSpPr>
            <p:spPr>
              <a:xfrm>
                <a:off x="5838676" y="1841520"/>
                <a:ext cx="2861056" cy="2861056"/>
              </a:xfrm>
              <a:prstGeom prst="circularArrow">
                <a:avLst>
                  <a:gd name="adj1" fmla="val 4687"/>
                  <a:gd name="adj2" fmla="val 299029"/>
                  <a:gd name="adj3" fmla="val 2513083"/>
                  <a:gd name="adj4" fmla="val 15867933"/>
                  <a:gd name="adj5" fmla="val 5469"/>
                </a:avLst>
              </a:prstGeom>
              <a:gradFill>
                <a:gsLst>
                  <a:gs pos="0">
                    <a:schemeClr val="accent2"/>
                  </a:gs>
                  <a:gs pos="100000">
                    <a:schemeClr val="accent2">
                      <a:lumMod val="60000"/>
                      <a:lumOff val="40000"/>
                    </a:schemeClr>
                  </a:gs>
                </a:gsLst>
              </a:gradFill>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sp>
            <p:nvSpPr>
              <p:cNvPr id="12" name=" 10"/>
              <p:cNvSpPr/>
              <p:nvPr/>
            </p:nvSpPr>
            <p:spPr>
              <a:xfrm>
                <a:off x="4423600" y="1290555"/>
                <a:ext cx="2078736" cy="2078736"/>
              </a:xfrm>
              <a:prstGeom prst="leftCircularArrow">
                <a:avLst>
                  <a:gd name="adj1" fmla="val 6452"/>
                  <a:gd name="adj2" fmla="val 429999"/>
                  <a:gd name="adj3" fmla="val 10489124"/>
                  <a:gd name="adj4" fmla="val 14837806"/>
                  <a:gd name="adj5" fmla="val 7527"/>
                </a:avLst>
              </a:prstGeom>
              <a:gradFill>
                <a:gsLst>
                  <a:gs pos="0">
                    <a:schemeClr val="accent2"/>
                  </a:gs>
                  <a:gs pos="100000">
                    <a:schemeClr val="accent2">
                      <a:lumMod val="60000"/>
                      <a:lumOff val="40000"/>
                    </a:schemeClr>
                  </a:gs>
                </a:gsLst>
              </a:gradFill>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sp>
            <p:nvSpPr>
              <p:cNvPr id="13" name="Circular Arrow 36"/>
              <p:cNvSpPr/>
              <p:nvPr/>
            </p:nvSpPr>
            <p:spPr>
              <a:xfrm>
                <a:off x="5225350" y="250424"/>
                <a:ext cx="2241296" cy="2241296"/>
              </a:xfrm>
              <a:prstGeom prst="circularArrow">
                <a:avLst>
                  <a:gd name="adj1" fmla="val 5984"/>
                  <a:gd name="adj2" fmla="val 394124"/>
                  <a:gd name="adj3" fmla="val 13313824"/>
                  <a:gd name="adj4" fmla="val 10508221"/>
                  <a:gd name="adj5" fmla="val 6981"/>
                </a:avLst>
              </a:prstGeom>
              <a:gradFill>
                <a:gsLst>
                  <a:gs pos="0">
                    <a:srgbClr val="890424"/>
                  </a:gs>
                  <a:gs pos="100000">
                    <a:schemeClr val="accent2">
                      <a:lumMod val="60000"/>
                      <a:lumOff val="40000"/>
                    </a:schemeClr>
                  </a:gs>
                </a:gsLst>
              </a:gradFill>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grpSp>
        <p:sp>
          <p:nvSpPr>
            <p:cNvPr id="7" name="TextBox 6"/>
            <p:cNvSpPr txBox="1"/>
            <p:nvPr/>
          </p:nvSpPr>
          <p:spPr>
            <a:xfrm>
              <a:off x="3621454" y="3594512"/>
              <a:ext cx="1440160" cy="486919"/>
            </a:xfrm>
            <a:prstGeom prst="rect">
              <a:avLst/>
            </a:prstGeom>
            <a:noFill/>
          </p:spPr>
          <p:txBody>
            <a:bodyPr wrap="square" lIns="91431" tIns="45715" rIns="91431" bIns="45715" rtlCol="0" anchor="t">
              <a:spAutoFit/>
            </a:bodyPr>
            <a:lstStyle/>
            <a:p>
              <a:pPr algn="ctr"/>
              <a:r>
                <a:rPr lang="en-US" sz="1600" b="1" dirty="0"/>
                <a:t>Machine learning</a:t>
              </a:r>
            </a:p>
            <a:p>
              <a:pPr algn="ctr"/>
              <a:r>
                <a:rPr lang="en-US" sz="1600" b="1" dirty="0"/>
                <a:t>Algorithm</a:t>
              </a:r>
              <a:endParaRPr lang="en-US" sz="1400" b="1" dirty="0"/>
            </a:p>
          </p:txBody>
        </p:sp>
      </p:grpSp>
      <p:sp>
        <p:nvSpPr>
          <p:cNvPr id="20" name="Right Arrow 46"/>
          <p:cNvSpPr/>
          <p:nvPr/>
        </p:nvSpPr>
        <p:spPr>
          <a:xfrm>
            <a:off x="1346543" y="3875014"/>
            <a:ext cx="668376" cy="450205"/>
          </a:xfrm>
          <a:prstGeom prst="rightArrow">
            <a:avLst>
              <a:gd name="adj1" fmla="val 62816"/>
              <a:gd name="adj2" fmla="val 48398"/>
            </a:avLst>
          </a:prstGeom>
          <a:solidFill>
            <a:schemeClr val="accent1"/>
          </a:solidFill>
          <a:ln w="19050" cap="flat" cmpd="sng" algn="ctr">
            <a:solidFill>
              <a:schemeClr val="tx1">
                <a:lumMod val="75000"/>
                <a:lumOff val="25000"/>
              </a:schemeClr>
            </a:solidFill>
            <a:prstDash val="solid"/>
            <a:round/>
            <a:headEnd type="none" w="med" len="med"/>
            <a:tailEnd type="triangle" w="med" len="med"/>
          </a:ln>
          <a:effectLst/>
        </p:spPr>
        <p:txBody>
          <a:bodyPr lIns="91431" tIns="0" rIns="91431" bIns="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US" sz="700" dirty="0">
              <a:solidFill>
                <a:schemeClr val="bg1"/>
              </a:solidFill>
            </a:endParaRPr>
          </a:p>
        </p:txBody>
      </p:sp>
      <p:grpSp>
        <p:nvGrpSpPr>
          <p:cNvPr id="21" name="Group 20"/>
          <p:cNvGrpSpPr>
            <a:grpSpLocks/>
          </p:cNvGrpSpPr>
          <p:nvPr/>
        </p:nvGrpSpPr>
        <p:grpSpPr bwMode="auto">
          <a:xfrm>
            <a:off x="2045049" y="3317372"/>
            <a:ext cx="1104448" cy="1455994"/>
            <a:chOff x="177" y="2405"/>
            <a:chExt cx="3434" cy="1577"/>
          </a:xfrm>
        </p:grpSpPr>
        <p:sp>
          <p:nvSpPr>
            <p:cNvPr id="22" name="AutoShape 19"/>
            <p:cNvSpPr>
              <a:spLocks noChangeAspect="1" noChangeArrowheads="1" noTextEdit="1"/>
            </p:cNvSpPr>
            <p:nvPr/>
          </p:nvSpPr>
          <p:spPr bwMode="auto">
            <a:xfrm>
              <a:off x="182" y="2410"/>
              <a:ext cx="3425" cy="1572"/>
            </a:xfrm>
            <a:prstGeom prst="rect">
              <a:avLst/>
            </a:prstGeom>
            <a:no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3" name="Line 21"/>
            <p:cNvSpPr>
              <a:spLocks noChangeShapeType="1"/>
            </p:cNvSpPr>
            <p:nvPr/>
          </p:nvSpPr>
          <p:spPr bwMode="auto">
            <a:xfrm>
              <a:off x="182" y="2410"/>
              <a:ext cx="3417" cy="0"/>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4" name="Rectangle 23"/>
            <p:cNvSpPr>
              <a:spLocks noChangeArrowheads="1"/>
            </p:cNvSpPr>
            <p:nvPr/>
          </p:nvSpPr>
          <p:spPr bwMode="auto">
            <a:xfrm>
              <a:off x="182" y="2410"/>
              <a:ext cx="3417"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5" name="Line 23"/>
            <p:cNvSpPr>
              <a:spLocks noChangeShapeType="1"/>
            </p:cNvSpPr>
            <p:nvPr/>
          </p:nvSpPr>
          <p:spPr bwMode="auto">
            <a:xfrm>
              <a:off x="182" y="2410"/>
              <a:ext cx="0" cy="1564"/>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6" name="Rectangle 25"/>
            <p:cNvSpPr>
              <a:spLocks noChangeArrowheads="1"/>
            </p:cNvSpPr>
            <p:nvPr/>
          </p:nvSpPr>
          <p:spPr bwMode="auto">
            <a:xfrm>
              <a:off x="182" y="2410"/>
              <a:ext cx="5" cy="1564"/>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7" name="Rectangle 26"/>
            <p:cNvSpPr>
              <a:spLocks noChangeArrowheads="1"/>
            </p:cNvSpPr>
            <p:nvPr/>
          </p:nvSpPr>
          <p:spPr bwMode="auto">
            <a:xfrm>
              <a:off x="182" y="2410"/>
              <a:ext cx="3417" cy="235"/>
            </a:xfrm>
            <a:prstGeom prst="rect">
              <a:avLst/>
            </a:prstGeom>
            <a:solidFill>
              <a:srgbClr val="00008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8" name="Rectangle 27"/>
            <p:cNvSpPr>
              <a:spLocks noChangeArrowheads="1"/>
            </p:cNvSpPr>
            <p:nvPr/>
          </p:nvSpPr>
          <p:spPr bwMode="auto">
            <a:xfrm>
              <a:off x="216" y="2424"/>
              <a:ext cx="567"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b="1" dirty="0">
                  <a:solidFill>
                    <a:schemeClr val="bg1"/>
                  </a:solidFill>
                  <a:latin typeface="Arial" charset="0"/>
                </a:rPr>
                <a:t>NAME</a:t>
              </a:r>
              <a:endParaRPr lang="en-IE" sz="500" dirty="0">
                <a:solidFill>
                  <a:schemeClr val="bg1"/>
                </a:solidFill>
              </a:endParaRPr>
            </a:p>
          </p:txBody>
        </p:sp>
        <p:sp>
          <p:nvSpPr>
            <p:cNvPr id="29" name="Rectangle 28"/>
            <p:cNvSpPr>
              <a:spLocks noChangeArrowheads="1"/>
            </p:cNvSpPr>
            <p:nvPr/>
          </p:nvSpPr>
          <p:spPr bwMode="auto">
            <a:xfrm>
              <a:off x="807" y="2424"/>
              <a:ext cx="1162" cy="58"/>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500" b="1" dirty="0">
                  <a:solidFill>
                    <a:schemeClr val="bg1"/>
                  </a:solidFill>
                  <a:latin typeface="Arial" charset="0"/>
                </a:rPr>
                <a:t>SALARY:LOAN</a:t>
              </a:r>
              <a:endParaRPr lang="en-IE" sz="500" dirty="0">
                <a:solidFill>
                  <a:schemeClr val="bg1"/>
                </a:solidFill>
              </a:endParaRPr>
            </a:p>
          </p:txBody>
        </p:sp>
        <p:sp>
          <p:nvSpPr>
            <p:cNvPr id="30" name="Rectangle 29"/>
            <p:cNvSpPr>
              <a:spLocks noChangeArrowheads="1"/>
            </p:cNvSpPr>
            <p:nvPr/>
          </p:nvSpPr>
          <p:spPr bwMode="auto">
            <a:xfrm>
              <a:off x="2008" y="2424"/>
              <a:ext cx="57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b="1" dirty="0">
                  <a:solidFill>
                    <a:schemeClr val="bg1"/>
                  </a:solidFill>
                  <a:latin typeface="Arial" charset="0"/>
                </a:rPr>
                <a:t>HOME</a:t>
              </a:r>
              <a:endParaRPr lang="en-IE" sz="500" dirty="0">
                <a:solidFill>
                  <a:schemeClr val="bg1"/>
                </a:solidFill>
              </a:endParaRPr>
            </a:p>
          </p:txBody>
        </p:sp>
        <p:sp>
          <p:nvSpPr>
            <p:cNvPr id="31" name="Rectangle 30"/>
            <p:cNvSpPr>
              <a:spLocks noChangeArrowheads="1"/>
            </p:cNvSpPr>
            <p:nvPr/>
          </p:nvSpPr>
          <p:spPr bwMode="auto">
            <a:xfrm>
              <a:off x="2716" y="2424"/>
              <a:ext cx="89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b="1" dirty="0">
                  <a:solidFill>
                    <a:schemeClr val="bg1"/>
                  </a:solidFill>
                  <a:latin typeface="Arial" charset="0"/>
                </a:rPr>
                <a:t>DEFAULT</a:t>
              </a:r>
              <a:endParaRPr lang="en-IE" sz="500" dirty="0">
                <a:solidFill>
                  <a:schemeClr val="bg1"/>
                </a:solidFill>
              </a:endParaRPr>
            </a:p>
          </p:txBody>
        </p:sp>
        <p:sp>
          <p:nvSpPr>
            <p:cNvPr id="32" name="Rectangle 31"/>
            <p:cNvSpPr>
              <a:spLocks noChangeArrowheads="1"/>
            </p:cNvSpPr>
            <p:nvPr/>
          </p:nvSpPr>
          <p:spPr bwMode="auto">
            <a:xfrm>
              <a:off x="216" y="2659"/>
              <a:ext cx="407"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Mike</a:t>
              </a:r>
              <a:endParaRPr lang="en-IE" sz="500" dirty="0"/>
            </a:p>
          </p:txBody>
        </p:sp>
        <p:sp>
          <p:nvSpPr>
            <p:cNvPr id="33" name="Rectangle 32"/>
            <p:cNvSpPr>
              <a:spLocks noChangeArrowheads="1"/>
            </p:cNvSpPr>
            <p:nvPr/>
          </p:nvSpPr>
          <p:spPr bwMode="auto">
            <a:xfrm>
              <a:off x="1215" y="2659"/>
              <a:ext cx="37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solidFill>
                    <a:srgbClr val="000000"/>
                  </a:solidFill>
                  <a:latin typeface="Arial" charset="0"/>
                </a:rPr>
                <a:t>0.25</a:t>
              </a:r>
              <a:endParaRPr lang="en-IE" sz="600" dirty="0"/>
            </a:p>
          </p:txBody>
        </p:sp>
        <p:sp>
          <p:nvSpPr>
            <p:cNvPr id="34" name="Rectangle 33"/>
            <p:cNvSpPr>
              <a:spLocks noChangeArrowheads="1"/>
            </p:cNvSpPr>
            <p:nvPr/>
          </p:nvSpPr>
          <p:spPr bwMode="auto">
            <a:xfrm>
              <a:off x="2268" y="2659"/>
              <a:ext cx="104" cy="58"/>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500" dirty="0"/>
                <a:t>N</a:t>
              </a:r>
            </a:p>
          </p:txBody>
        </p:sp>
        <p:sp>
          <p:nvSpPr>
            <p:cNvPr id="35" name="Rectangle 34"/>
            <p:cNvSpPr>
              <a:spLocks noChangeArrowheads="1"/>
            </p:cNvSpPr>
            <p:nvPr/>
          </p:nvSpPr>
          <p:spPr bwMode="auto">
            <a:xfrm>
              <a:off x="2981" y="2659"/>
              <a:ext cx="30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yes</a:t>
              </a:r>
              <a:endParaRPr lang="en-IE" sz="500" dirty="0"/>
            </a:p>
          </p:txBody>
        </p:sp>
        <p:sp>
          <p:nvSpPr>
            <p:cNvPr id="36" name="Rectangle 35"/>
            <p:cNvSpPr>
              <a:spLocks noChangeArrowheads="1"/>
            </p:cNvSpPr>
            <p:nvPr/>
          </p:nvSpPr>
          <p:spPr bwMode="auto">
            <a:xfrm>
              <a:off x="216" y="2880"/>
              <a:ext cx="26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Bill</a:t>
              </a:r>
              <a:endParaRPr lang="en-IE" sz="500" dirty="0"/>
            </a:p>
          </p:txBody>
        </p:sp>
        <p:sp>
          <p:nvSpPr>
            <p:cNvPr id="37" name="Rectangle 36"/>
            <p:cNvSpPr>
              <a:spLocks noChangeArrowheads="1"/>
            </p:cNvSpPr>
            <p:nvPr/>
          </p:nvSpPr>
          <p:spPr bwMode="auto">
            <a:xfrm>
              <a:off x="1269" y="2880"/>
              <a:ext cx="268"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latin typeface="Arial" charset="0"/>
                </a:rPr>
                <a:t>0.2</a:t>
              </a:r>
            </a:p>
          </p:txBody>
        </p:sp>
        <p:sp>
          <p:nvSpPr>
            <p:cNvPr id="38" name="Rectangle 37"/>
            <p:cNvSpPr>
              <a:spLocks noChangeArrowheads="1"/>
            </p:cNvSpPr>
            <p:nvPr/>
          </p:nvSpPr>
          <p:spPr bwMode="auto">
            <a:xfrm>
              <a:off x="2268" y="2880"/>
              <a:ext cx="128"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Y</a:t>
              </a:r>
              <a:endParaRPr lang="en-IE" sz="500" dirty="0"/>
            </a:p>
          </p:txBody>
        </p:sp>
        <p:sp>
          <p:nvSpPr>
            <p:cNvPr id="39" name="Rectangle 38"/>
            <p:cNvSpPr>
              <a:spLocks noChangeArrowheads="1"/>
            </p:cNvSpPr>
            <p:nvPr/>
          </p:nvSpPr>
          <p:spPr bwMode="auto">
            <a:xfrm>
              <a:off x="3020" y="2880"/>
              <a:ext cx="216"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no</a:t>
              </a:r>
              <a:endParaRPr lang="en-IE" sz="500" dirty="0"/>
            </a:p>
          </p:txBody>
        </p:sp>
        <p:sp>
          <p:nvSpPr>
            <p:cNvPr id="40" name="Rectangle 39"/>
            <p:cNvSpPr>
              <a:spLocks noChangeArrowheads="1"/>
            </p:cNvSpPr>
            <p:nvPr/>
          </p:nvSpPr>
          <p:spPr bwMode="auto">
            <a:xfrm>
              <a:off x="216" y="3101"/>
              <a:ext cx="43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Betty</a:t>
              </a:r>
              <a:endParaRPr lang="en-IE" sz="500" dirty="0"/>
            </a:p>
          </p:txBody>
        </p:sp>
        <p:sp>
          <p:nvSpPr>
            <p:cNvPr id="41" name="Rectangle 40"/>
            <p:cNvSpPr>
              <a:spLocks noChangeArrowheads="1"/>
            </p:cNvSpPr>
            <p:nvPr/>
          </p:nvSpPr>
          <p:spPr bwMode="auto">
            <a:xfrm>
              <a:off x="1215" y="3101"/>
              <a:ext cx="37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solidFill>
                    <a:srgbClr val="000000"/>
                  </a:solidFill>
                  <a:latin typeface="Arial" charset="0"/>
                </a:rPr>
                <a:t>0.33</a:t>
              </a:r>
              <a:endParaRPr lang="en-IE" sz="600" dirty="0"/>
            </a:p>
          </p:txBody>
        </p:sp>
        <p:sp>
          <p:nvSpPr>
            <p:cNvPr id="42" name="Rectangle 41"/>
            <p:cNvSpPr>
              <a:spLocks noChangeArrowheads="1"/>
            </p:cNvSpPr>
            <p:nvPr/>
          </p:nvSpPr>
          <p:spPr bwMode="auto">
            <a:xfrm>
              <a:off x="2268" y="3101"/>
              <a:ext cx="128"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Y</a:t>
              </a:r>
              <a:endParaRPr lang="en-IE" sz="500" dirty="0"/>
            </a:p>
          </p:txBody>
        </p:sp>
        <p:sp>
          <p:nvSpPr>
            <p:cNvPr id="43" name="Rectangle 42"/>
            <p:cNvSpPr>
              <a:spLocks noChangeArrowheads="1"/>
            </p:cNvSpPr>
            <p:nvPr/>
          </p:nvSpPr>
          <p:spPr bwMode="auto">
            <a:xfrm>
              <a:off x="3020" y="3101"/>
              <a:ext cx="216"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no</a:t>
              </a:r>
              <a:endParaRPr lang="en-IE" sz="500" dirty="0"/>
            </a:p>
          </p:txBody>
        </p:sp>
        <p:sp>
          <p:nvSpPr>
            <p:cNvPr id="44" name="Rectangle 43"/>
            <p:cNvSpPr>
              <a:spLocks noChangeArrowheads="1"/>
            </p:cNvSpPr>
            <p:nvPr/>
          </p:nvSpPr>
          <p:spPr bwMode="auto">
            <a:xfrm>
              <a:off x="216" y="3322"/>
              <a:ext cx="343"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Bob</a:t>
              </a:r>
              <a:endParaRPr lang="en-IE" sz="500" dirty="0"/>
            </a:p>
          </p:txBody>
        </p:sp>
        <p:sp>
          <p:nvSpPr>
            <p:cNvPr id="45" name="Rectangle 44"/>
            <p:cNvSpPr>
              <a:spLocks noChangeArrowheads="1"/>
            </p:cNvSpPr>
            <p:nvPr/>
          </p:nvSpPr>
          <p:spPr bwMode="auto">
            <a:xfrm>
              <a:off x="1269" y="3322"/>
              <a:ext cx="268"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solidFill>
                    <a:srgbClr val="000000"/>
                  </a:solidFill>
                  <a:latin typeface="Arial" charset="0"/>
                </a:rPr>
                <a:t>0.6</a:t>
              </a:r>
              <a:endParaRPr lang="en-IE" sz="600" dirty="0"/>
            </a:p>
          </p:txBody>
        </p:sp>
        <p:sp>
          <p:nvSpPr>
            <p:cNvPr id="46" name="Rectangle 45"/>
            <p:cNvSpPr>
              <a:spLocks noChangeArrowheads="1"/>
            </p:cNvSpPr>
            <p:nvPr/>
          </p:nvSpPr>
          <p:spPr bwMode="auto">
            <a:xfrm>
              <a:off x="2268" y="3322"/>
              <a:ext cx="14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a:t>
              </a:r>
              <a:endParaRPr lang="en-IE" sz="500" dirty="0"/>
            </a:p>
          </p:txBody>
        </p:sp>
        <p:sp>
          <p:nvSpPr>
            <p:cNvPr id="47" name="Rectangle 46"/>
            <p:cNvSpPr>
              <a:spLocks noChangeArrowheads="1"/>
            </p:cNvSpPr>
            <p:nvPr/>
          </p:nvSpPr>
          <p:spPr bwMode="auto">
            <a:xfrm>
              <a:off x="3020" y="3322"/>
              <a:ext cx="216"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no</a:t>
              </a:r>
              <a:endParaRPr lang="en-IE" sz="500" dirty="0"/>
            </a:p>
          </p:txBody>
        </p:sp>
        <p:sp>
          <p:nvSpPr>
            <p:cNvPr id="48" name="Rectangle 47"/>
            <p:cNvSpPr>
              <a:spLocks noChangeArrowheads="1"/>
            </p:cNvSpPr>
            <p:nvPr/>
          </p:nvSpPr>
          <p:spPr bwMode="auto">
            <a:xfrm>
              <a:off x="216" y="3542"/>
              <a:ext cx="451"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Dave</a:t>
              </a:r>
              <a:endParaRPr lang="en-IE" sz="500" dirty="0"/>
            </a:p>
          </p:txBody>
        </p:sp>
        <p:sp>
          <p:nvSpPr>
            <p:cNvPr id="49" name="Rectangle 48"/>
            <p:cNvSpPr>
              <a:spLocks noChangeArrowheads="1"/>
            </p:cNvSpPr>
            <p:nvPr/>
          </p:nvSpPr>
          <p:spPr bwMode="auto">
            <a:xfrm>
              <a:off x="1214" y="3542"/>
              <a:ext cx="37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solidFill>
                    <a:srgbClr val="000000"/>
                  </a:solidFill>
                  <a:latin typeface="Arial" charset="0"/>
                </a:rPr>
                <a:t>0.11</a:t>
              </a:r>
              <a:endParaRPr lang="en-IE" sz="600" dirty="0"/>
            </a:p>
          </p:txBody>
        </p:sp>
        <p:sp>
          <p:nvSpPr>
            <p:cNvPr id="50" name="Rectangle 49"/>
            <p:cNvSpPr>
              <a:spLocks noChangeArrowheads="1"/>
            </p:cNvSpPr>
            <p:nvPr/>
          </p:nvSpPr>
          <p:spPr bwMode="auto">
            <a:xfrm>
              <a:off x="2268" y="3542"/>
              <a:ext cx="14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a:t>
              </a:r>
              <a:endParaRPr lang="en-IE" sz="500" dirty="0"/>
            </a:p>
          </p:txBody>
        </p:sp>
        <p:sp>
          <p:nvSpPr>
            <p:cNvPr id="51" name="Rectangle 50"/>
            <p:cNvSpPr>
              <a:spLocks noChangeArrowheads="1"/>
            </p:cNvSpPr>
            <p:nvPr/>
          </p:nvSpPr>
          <p:spPr bwMode="auto">
            <a:xfrm>
              <a:off x="2981" y="3542"/>
              <a:ext cx="30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yes</a:t>
              </a:r>
              <a:endParaRPr lang="en-IE" sz="500" dirty="0"/>
            </a:p>
          </p:txBody>
        </p:sp>
        <p:sp>
          <p:nvSpPr>
            <p:cNvPr id="52" name="Rectangle 51"/>
            <p:cNvSpPr>
              <a:spLocks noChangeArrowheads="1"/>
            </p:cNvSpPr>
            <p:nvPr/>
          </p:nvSpPr>
          <p:spPr bwMode="auto">
            <a:xfrm>
              <a:off x="216" y="3763"/>
              <a:ext cx="451"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Anne</a:t>
              </a:r>
              <a:endParaRPr lang="en-IE" sz="500" dirty="0"/>
            </a:p>
          </p:txBody>
        </p:sp>
        <p:sp>
          <p:nvSpPr>
            <p:cNvPr id="53" name="Rectangle 52"/>
            <p:cNvSpPr>
              <a:spLocks noChangeArrowheads="1"/>
            </p:cNvSpPr>
            <p:nvPr/>
          </p:nvSpPr>
          <p:spPr bwMode="auto">
            <a:xfrm>
              <a:off x="1215" y="3763"/>
              <a:ext cx="37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solidFill>
                    <a:srgbClr val="000000"/>
                  </a:solidFill>
                  <a:latin typeface="Arial" charset="0"/>
                </a:rPr>
                <a:t>0.33</a:t>
              </a:r>
              <a:endParaRPr lang="en-IE" sz="600" dirty="0"/>
            </a:p>
          </p:txBody>
        </p:sp>
        <p:sp>
          <p:nvSpPr>
            <p:cNvPr id="54" name="Rectangle 53"/>
            <p:cNvSpPr>
              <a:spLocks noChangeArrowheads="1"/>
            </p:cNvSpPr>
            <p:nvPr/>
          </p:nvSpPr>
          <p:spPr bwMode="auto">
            <a:xfrm>
              <a:off x="2268" y="3763"/>
              <a:ext cx="14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a:t>
              </a:r>
              <a:endParaRPr lang="en-IE" sz="500" dirty="0"/>
            </a:p>
          </p:txBody>
        </p:sp>
        <p:sp>
          <p:nvSpPr>
            <p:cNvPr id="55" name="Rectangle 54"/>
            <p:cNvSpPr>
              <a:spLocks noChangeArrowheads="1"/>
            </p:cNvSpPr>
            <p:nvPr/>
          </p:nvSpPr>
          <p:spPr bwMode="auto">
            <a:xfrm>
              <a:off x="2981" y="3763"/>
              <a:ext cx="30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yes</a:t>
              </a:r>
              <a:endParaRPr lang="en-IE" sz="500" dirty="0"/>
            </a:p>
          </p:txBody>
        </p:sp>
        <p:sp>
          <p:nvSpPr>
            <p:cNvPr id="56" name="Line 54"/>
            <p:cNvSpPr>
              <a:spLocks noChangeShapeType="1"/>
            </p:cNvSpPr>
            <p:nvPr/>
          </p:nvSpPr>
          <p:spPr bwMode="auto">
            <a:xfrm flipV="1">
              <a:off x="182"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57" name="Rectangle 56"/>
            <p:cNvSpPr>
              <a:spLocks noChangeArrowheads="1"/>
            </p:cNvSpPr>
            <p:nvPr/>
          </p:nvSpPr>
          <p:spPr bwMode="auto">
            <a:xfrm>
              <a:off x="182"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58" name="Line 56"/>
            <p:cNvSpPr>
              <a:spLocks noChangeShapeType="1"/>
            </p:cNvSpPr>
            <p:nvPr/>
          </p:nvSpPr>
          <p:spPr bwMode="auto">
            <a:xfrm flipV="1">
              <a:off x="773"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59" name="Rectangle 58"/>
            <p:cNvSpPr>
              <a:spLocks noChangeArrowheads="1"/>
            </p:cNvSpPr>
            <p:nvPr/>
          </p:nvSpPr>
          <p:spPr bwMode="auto">
            <a:xfrm>
              <a:off x="773"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60" name="Line 58"/>
            <p:cNvSpPr>
              <a:spLocks noChangeShapeType="1"/>
            </p:cNvSpPr>
            <p:nvPr/>
          </p:nvSpPr>
          <p:spPr bwMode="auto">
            <a:xfrm flipV="1">
              <a:off x="1979"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61" name="Rectangle 60"/>
            <p:cNvSpPr>
              <a:spLocks noChangeArrowheads="1"/>
            </p:cNvSpPr>
            <p:nvPr/>
          </p:nvSpPr>
          <p:spPr bwMode="auto">
            <a:xfrm>
              <a:off x="1979"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62" name="Line 60"/>
            <p:cNvSpPr>
              <a:spLocks noChangeShapeType="1"/>
            </p:cNvSpPr>
            <p:nvPr/>
          </p:nvSpPr>
          <p:spPr bwMode="auto">
            <a:xfrm flipV="1">
              <a:off x="2652"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63" name="Rectangle 62"/>
            <p:cNvSpPr>
              <a:spLocks noChangeArrowheads="1"/>
            </p:cNvSpPr>
            <p:nvPr/>
          </p:nvSpPr>
          <p:spPr bwMode="auto">
            <a:xfrm>
              <a:off x="2652"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64" name="Rectangle 63"/>
            <p:cNvSpPr>
              <a:spLocks noChangeArrowheads="1"/>
            </p:cNvSpPr>
            <p:nvPr/>
          </p:nvSpPr>
          <p:spPr bwMode="auto">
            <a:xfrm>
              <a:off x="187" y="2405"/>
              <a:ext cx="3412" cy="1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65" name="Line 63"/>
            <p:cNvSpPr>
              <a:spLocks noChangeShapeType="1"/>
            </p:cNvSpPr>
            <p:nvPr/>
          </p:nvSpPr>
          <p:spPr bwMode="auto">
            <a:xfrm flipV="1">
              <a:off x="3594"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66" name="Rectangle 65"/>
            <p:cNvSpPr>
              <a:spLocks noChangeArrowheads="1"/>
            </p:cNvSpPr>
            <p:nvPr/>
          </p:nvSpPr>
          <p:spPr bwMode="auto">
            <a:xfrm>
              <a:off x="3594"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67" name="Line 65"/>
            <p:cNvSpPr>
              <a:spLocks noChangeShapeType="1"/>
            </p:cNvSpPr>
            <p:nvPr/>
          </p:nvSpPr>
          <p:spPr bwMode="auto">
            <a:xfrm>
              <a:off x="773" y="2415"/>
              <a:ext cx="0" cy="22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68" name="Rectangle 67"/>
            <p:cNvSpPr>
              <a:spLocks noChangeArrowheads="1"/>
            </p:cNvSpPr>
            <p:nvPr/>
          </p:nvSpPr>
          <p:spPr bwMode="auto">
            <a:xfrm>
              <a:off x="773" y="2415"/>
              <a:ext cx="5" cy="22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69" name="Line 67"/>
            <p:cNvSpPr>
              <a:spLocks noChangeShapeType="1"/>
            </p:cNvSpPr>
            <p:nvPr/>
          </p:nvSpPr>
          <p:spPr bwMode="auto">
            <a:xfrm>
              <a:off x="1979" y="2415"/>
              <a:ext cx="0" cy="22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70" name="Rectangle 69"/>
            <p:cNvSpPr>
              <a:spLocks noChangeArrowheads="1"/>
            </p:cNvSpPr>
            <p:nvPr/>
          </p:nvSpPr>
          <p:spPr bwMode="auto">
            <a:xfrm>
              <a:off x="1979" y="2415"/>
              <a:ext cx="5" cy="22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71" name="Line 69"/>
            <p:cNvSpPr>
              <a:spLocks noChangeShapeType="1"/>
            </p:cNvSpPr>
            <p:nvPr/>
          </p:nvSpPr>
          <p:spPr bwMode="auto">
            <a:xfrm>
              <a:off x="2652" y="2415"/>
              <a:ext cx="0" cy="22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72" name="Rectangle 71"/>
            <p:cNvSpPr>
              <a:spLocks noChangeArrowheads="1"/>
            </p:cNvSpPr>
            <p:nvPr/>
          </p:nvSpPr>
          <p:spPr bwMode="auto">
            <a:xfrm>
              <a:off x="2652" y="2415"/>
              <a:ext cx="5" cy="22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73" name="Rectangle 72"/>
            <p:cNvSpPr>
              <a:spLocks noChangeArrowheads="1"/>
            </p:cNvSpPr>
            <p:nvPr/>
          </p:nvSpPr>
          <p:spPr bwMode="auto">
            <a:xfrm>
              <a:off x="187" y="2635"/>
              <a:ext cx="3412" cy="1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74" name="Line 72"/>
            <p:cNvSpPr>
              <a:spLocks noChangeShapeType="1"/>
            </p:cNvSpPr>
            <p:nvPr/>
          </p:nvSpPr>
          <p:spPr bwMode="auto">
            <a:xfrm>
              <a:off x="187" y="2861"/>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75" name="Rectangle 74"/>
            <p:cNvSpPr>
              <a:spLocks noChangeArrowheads="1"/>
            </p:cNvSpPr>
            <p:nvPr/>
          </p:nvSpPr>
          <p:spPr bwMode="auto">
            <a:xfrm>
              <a:off x="187" y="2861"/>
              <a:ext cx="3402"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76" name="Line 74"/>
            <p:cNvSpPr>
              <a:spLocks noChangeShapeType="1"/>
            </p:cNvSpPr>
            <p:nvPr/>
          </p:nvSpPr>
          <p:spPr bwMode="auto">
            <a:xfrm>
              <a:off x="187" y="3082"/>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77" name="Rectangle 76"/>
            <p:cNvSpPr>
              <a:spLocks noChangeArrowheads="1"/>
            </p:cNvSpPr>
            <p:nvPr/>
          </p:nvSpPr>
          <p:spPr bwMode="auto">
            <a:xfrm>
              <a:off x="187" y="3082"/>
              <a:ext cx="3402" cy="4"/>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78" name="Line 76"/>
            <p:cNvSpPr>
              <a:spLocks noChangeShapeType="1"/>
            </p:cNvSpPr>
            <p:nvPr/>
          </p:nvSpPr>
          <p:spPr bwMode="auto">
            <a:xfrm>
              <a:off x="187" y="3302"/>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79" name="Rectangle 78"/>
            <p:cNvSpPr>
              <a:spLocks noChangeArrowheads="1"/>
            </p:cNvSpPr>
            <p:nvPr/>
          </p:nvSpPr>
          <p:spPr bwMode="auto">
            <a:xfrm>
              <a:off x="187" y="3302"/>
              <a:ext cx="3402"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80" name="Line 78"/>
            <p:cNvSpPr>
              <a:spLocks noChangeShapeType="1"/>
            </p:cNvSpPr>
            <p:nvPr/>
          </p:nvSpPr>
          <p:spPr bwMode="auto">
            <a:xfrm>
              <a:off x="187" y="3523"/>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81" name="Rectangle 80"/>
            <p:cNvSpPr>
              <a:spLocks noChangeArrowheads="1"/>
            </p:cNvSpPr>
            <p:nvPr/>
          </p:nvSpPr>
          <p:spPr bwMode="auto">
            <a:xfrm>
              <a:off x="187" y="3523"/>
              <a:ext cx="3402"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82" name="Line 80"/>
            <p:cNvSpPr>
              <a:spLocks noChangeShapeType="1"/>
            </p:cNvSpPr>
            <p:nvPr/>
          </p:nvSpPr>
          <p:spPr bwMode="auto">
            <a:xfrm>
              <a:off x="187" y="3744"/>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83" name="Rectangle 82"/>
            <p:cNvSpPr>
              <a:spLocks noChangeArrowheads="1"/>
            </p:cNvSpPr>
            <p:nvPr/>
          </p:nvSpPr>
          <p:spPr bwMode="auto">
            <a:xfrm>
              <a:off x="187" y="3744"/>
              <a:ext cx="3402"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84" name="Rectangle 83"/>
            <p:cNvSpPr>
              <a:spLocks noChangeArrowheads="1"/>
            </p:cNvSpPr>
            <p:nvPr/>
          </p:nvSpPr>
          <p:spPr bwMode="auto">
            <a:xfrm>
              <a:off x="177" y="2405"/>
              <a:ext cx="10" cy="156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85" name="Line 83"/>
            <p:cNvSpPr>
              <a:spLocks noChangeShapeType="1"/>
            </p:cNvSpPr>
            <p:nvPr/>
          </p:nvSpPr>
          <p:spPr bwMode="auto">
            <a:xfrm>
              <a:off x="773" y="2645"/>
              <a:ext cx="0" cy="1319"/>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86" name="Rectangle 85"/>
            <p:cNvSpPr>
              <a:spLocks noChangeArrowheads="1"/>
            </p:cNvSpPr>
            <p:nvPr/>
          </p:nvSpPr>
          <p:spPr bwMode="auto">
            <a:xfrm>
              <a:off x="773" y="2645"/>
              <a:ext cx="5" cy="131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87" name="Line 85"/>
            <p:cNvSpPr>
              <a:spLocks noChangeShapeType="1"/>
            </p:cNvSpPr>
            <p:nvPr/>
          </p:nvSpPr>
          <p:spPr bwMode="auto">
            <a:xfrm>
              <a:off x="1979" y="2645"/>
              <a:ext cx="0" cy="1319"/>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88" name="Rectangle 87"/>
            <p:cNvSpPr>
              <a:spLocks noChangeArrowheads="1"/>
            </p:cNvSpPr>
            <p:nvPr/>
          </p:nvSpPr>
          <p:spPr bwMode="auto">
            <a:xfrm>
              <a:off x="1979" y="2645"/>
              <a:ext cx="5" cy="131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89" name="Line 87"/>
            <p:cNvSpPr>
              <a:spLocks noChangeShapeType="1"/>
            </p:cNvSpPr>
            <p:nvPr/>
          </p:nvSpPr>
          <p:spPr bwMode="auto">
            <a:xfrm>
              <a:off x="2652" y="2645"/>
              <a:ext cx="0" cy="1319"/>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90" name="Rectangle 89"/>
            <p:cNvSpPr>
              <a:spLocks noChangeArrowheads="1"/>
            </p:cNvSpPr>
            <p:nvPr/>
          </p:nvSpPr>
          <p:spPr bwMode="auto">
            <a:xfrm>
              <a:off x="2652" y="2645"/>
              <a:ext cx="5" cy="131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91" name="Rectangle 90"/>
            <p:cNvSpPr>
              <a:spLocks noChangeArrowheads="1"/>
            </p:cNvSpPr>
            <p:nvPr/>
          </p:nvSpPr>
          <p:spPr bwMode="auto">
            <a:xfrm>
              <a:off x="187" y="3964"/>
              <a:ext cx="3412" cy="1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92" name="Rectangle 91"/>
            <p:cNvSpPr>
              <a:spLocks noChangeArrowheads="1"/>
            </p:cNvSpPr>
            <p:nvPr/>
          </p:nvSpPr>
          <p:spPr bwMode="auto">
            <a:xfrm>
              <a:off x="3589" y="2415"/>
              <a:ext cx="10" cy="155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93" name="Line 91"/>
            <p:cNvSpPr>
              <a:spLocks noChangeShapeType="1"/>
            </p:cNvSpPr>
            <p:nvPr/>
          </p:nvSpPr>
          <p:spPr bwMode="auto">
            <a:xfrm>
              <a:off x="182" y="3974"/>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94" name="Rectangle 93"/>
            <p:cNvSpPr>
              <a:spLocks noChangeArrowheads="1"/>
            </p:cNvSpPr>
            <p:nvPr/>
          </p:nvSpPr>
          <p:spPr bwMode="auto">
            <a:xfrm>
              <a:off x="182" y="3974"/>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95" name="Line 93"/>
            <p:cNvSpPr>
              <a:spLocks noChangeShapeType="1"/>
            </p:cNvSpPr>
            <p:nvPr/>
          </p:nvSpPr>
          <p:spPr bwMode="auto">
            <a:xfrm>
              <a:off x="773" y="3974"/>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96" name="Rectangle 95"/>
            <p:cNvSpPr>
              <a:spLocks noChangeArrowheads="1"/>
            </p:cNvSpPr>
            <p:nvPr/>
          </p:nvSpPr>
          <p:spPr bwMode="auto">
            <a:xfrm>
              <a:off x="773" y="3974"/>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97" name="Line 95"/>
            <p:cNvSpPr>
              <a:spLocks noChangeShapeType="1"/>
            </p:cNvSpPr>
            <p:nvPr/>
          </p:nvSpPr>
          <p:spPr bwMode="auto">
            <a:xfrm>
              <a:off x="1979" y="3974"/>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98" name="Rectangle 97"/>
            <p:cNvSpPr>
              <a:spLocks noChangeArrowheads="1"/>
            </p:cNvSpPr>
            <p:nvPr/>
          </p:nvSpPr>
          <p:spPr bwMode="auto">
            <a:xfrm>
              <a:off x="1979" y="3974"/>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99" name="Line 97"/>
            <p:cNvSpPr>
              <a:spLocks noChangeShapeType="1"/>
            </p:cNvSpPr>
            <p:nvPr/>
          </p:nvSpPr>
          <p:spPr bwMode="auto">
            <a:xfrm>
              <a:off x="2652" y="3974"/>
              <a:ext cx="1" cy="1"/>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00" name="Rectangle 99"/>
            <p:cNvSpPr>
              <a:spLocks noChangeArrowheads="1"/>
            </p:cNvSpPr>
            <p:nvPr/>
          </p:nvSpPr>
          <p:spPr bwMode="auto">
            <a:xfrm>
              <a:off x="2652" y="3974"/>
              <a:ext cx="5"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01" name="Line 99"/>
            <p:cNvSpPr>
              <a:spLocks noChangeShapeType="1"/>
            </p:cNvSpPr>
            <p:nvPr/>
          </p:nvSpPr>
          <p:spPr bwMode="auto">
            <a:xfrm>
              <a:off x="3594" y="3974"/>
              <a:ext cx="1" cy="1"/>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02" name="Rectangle 101"/>
            <p:cNvSpPr>
              <a:spLocks noChangeArrowheads="1"/>
            </p:cNvSpPr>
            <p:nvPr/>
          </p:nvSpPr>
          <p:spPr bwMode="auto">
            <a:xfrm>
              <a:off x="3594" y="3974"/>
              <a:ext cx="5"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03" name="Line 101"/>
            <p:cNvSpPr>
              <a:spLocks noChangeShapeType="1"/>
            </p:cNvSpPr>
            <p:nvPr/>
          </p:nvSpPr>
          <p:spPr bwMode="auto">
            <a:xfrm>
              <a:off x="3599"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04" name="Rectangle 103"/>
            <p:cNvSpPr>
              <a:spLocks noChangeArrowheads="1"/>
            </p:cNvSpPr>
            <p:nvPr/>
          </p:nvSpPr>
          <p:spPr bwMode="auto">
            <a:xfrm>
              <a:off x="3599" y="2410"/>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05" name="Line 103"/>
            <p:cNvSpPr>
              <a:spLocks noChangeShapeType="1"/>
            </p:cNvSpPr>
            <p:nvPr/>
          </p:nvSpPr>
          <p:spPr bwMode="auto">
            <a:xfrm>
              <a:off x="3599" y="264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06" name="Rectangle 105"/>
            <p:cNvSpPr>
              <a:spLocks noChangeArrowheads="1"/>
            </p:cNvSpPr>
            <p:nvPr/>
          </p:nvSpPr>
          <p:spPr bwMode="auto">
            <a:xfrm>
              <a:off x="3599" y="2640"/>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07" name="Line 105"/>
            <p:cNvSpPr>
              <a:spLocks noChangeShapeType="1"/>
            </p:cNvSpPr>
            <p:nvPr/>
          </p:nvSpPr>
          <p:spPr bwMode="auto">
            <a:xfrm>
              <a:off x="3599" y="2861"/>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08" name="Rectangle 107"/>
            <p:cNvSpPr>
              <a:spLocks noChangeArrowheads="1"/>
            </p:cNvSpPr>
            <p:nvPr/>
          </p:nvSpPr>
          <p:spPr bwMode="auto">
            <a:xfrm>
              <a:off x="3599" y="2861"/>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09" name="Line 107"/>
            <p:cNvSpPr>
              <a:spLocks noChangeShapeType="1"/>
            </p:cNvSpPr>
            <p:nvPr/>
          </p:nvSpPr>
          <p:spPr bwMode="auto">
            <a:xfrm>
              <a:off x="3599" y="3082"/>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10" name="Rectangle 109"/>
            <p:cNvSpPr>
              <a:spLocks noChangeArrowheads="1"/>
            </p:cNvSpPr>
            <p:nvPr/>
          </p:nvSpPr>
          <p:spPr bwMode="auto">
            <a:xfrm>
              <a:off x="3599" y="3082"/>
              <a:ext cx="5" cy="4"/>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11" name="Line 109"/>
            <p:cNvSpPr>
              <a:spLocks noChangeShapeType="1"/>
            </p:cNvSpPr>
            <p:nvPr/>
          </p:nvSpPr>
          <p:spPr bwMode="auto">
            <a:xfrm>
              <a:off x="3599" y="3302"/>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12" name="Rectangle 111"/>
            <p:cNvSpPr>
              <a:spLocks noChangeArrowheads="1"/>
            </p:cNvSpPr>
            <p:nvPr/>
          </p:nvSpPr>
          <p:spPr bwMode="auto">
            <a:xfrm>
              <a:off x="3599" y="3302"/>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13" name="Line 111"/>
            <p:cNvSpPr>
              <a:spLocks noChangeShapeType="1"/>
            </p:cNvSpPr>
            <p:nvPr/>
          </p:nvSpPr>
          <p:spPr bwMode="auto">
            <a:xfrm>
              <a:off x="3599" y="3523"/>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14" name="Rectangle 113"/>
            <p:cNvSpPr>
              <a:spLocks noChangeArrowheads="1"/>
            </p:cNvSpPr>
            <p:nvPr/>
          </p:nvSpPr>
          <p:spPr bwMode="auto">
            <a:xfrm>
              <a:off x="3599" y="3523"/>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15" name="Line 113"/>
            <p:cNvSpPr>
              <a:spLocks noChangeShapeType="1"/>
            </p:cNvSpPr>
            <p:nvPr/>
          </p:nvSpPr>
          <p:spPr bwMode="auto">
            <a:xfrm>
              <a:off x="3599" y="3744"/>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16" name="Rectangle 115"/>
            <p:cNvSpPr>
              <a:spLocks noChangeArrowheads="1"/>
            </p:cNvSpPr>
            <p:nvPr/>
          </p:nvSpPr>
          <p:spPr bwMode="auto">
            <a:xfrm>
              <a:off x="3599" y="3744"/>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17" name="Line 115"/>
            <p:cNvSpPr>
              <a:spLocks noChangeShapeType="1"/>
            </p:cNvSpPr>
            <p:nvPr/>
          </p:nvSpPr>
          <p:spPr bwMode="auto">
            <a:xfrm>
              <a:off x="3599" y="3969"/>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18" name="Rectangle 117"/>
            <p:cNvSpPr>
              <a:spLocks noChangeArrowheads="1"/>
            </p:cNvSpPr>
            <p:nvPr/>
          </p:nvSpPr>
          <p:spPr bwMode="auto">
            <a:xfrm>
              <a:off x="3599" y="3969"/>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grpSp>
      <p:sp>
        <p:nvSpPr>
          <p:cNvPr id="119" name="Right Arrow 46"/>
          <p:cNvSpPr/>
          <p:nvPr/>
        </p:nvSpPr>
        <p:spPr>
          <a:xfrm>
            <a:off x="3136803" y="3782412"/>
            <a:ext cx="668376" cy="450205"/>
          </a:xfrm>
          <a:prstGeom prst="rightArrow">
            <a:avLst>
              <a:gd name="adj1" fmla="val 62816"/>
              <a:gd name="adj2" fmla="val 48398"/>
            </a:avLst>
          </a:prstGeom>
          <a:solidFill>
            <a:schemeClr val="accent1"/>
          </a:solidFill>
          <a:ln w="19050" cap="flat" cmpd="sng" algn="ctr">
            <a:solidFill>
              <a:schemeClr val="tx1">
                <a:lumMod val="75000"/>
                <a:lumOff val="25000"/>
              </a:schemeClr>
            </a:solidFill>
            <a:prstDash val="solid"/>
            <a:round/>
            <a:headEnd type="none" w="med" len="med"/>
            <a:tailEnd type="triangle" w="med" len="med"/>
          </a:ln>
          <a:effectLst/>
        </p:spPr>
        <p:txBody>
          <a:bodyPr lIns="91431" tIns="0" rIns="91431" bIns="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US" sz="700" dirty="0">
              <a:solidFill>
                <a:schemeClr val="bg1"/>
              </a:solidFill>
            </a:endParaRPr>
          </a:p>
        </p:txBody>
      </p:sp>
      <p:sp>
        <p:nvSpPr>
          <p:cNvPr id="131" name="TextBox 51"/>
          <p:cNvSpPr txBox="1"/>
          <p:nvPr/>
        </p:nvSpPr>
        <p:spPr>
          <a:xfrm>
            <a:off x="1614000" y="2516752"/>
            <a:ext cx="1966052" cy="738664"/>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b="1" dirty="0"/>
              <a:t>Features</a:t>
            </a:r>
            <a:endParaRPr lang="en-US" b="1" dirty="0"/>
          </a:p>
          <a:p>
            <a:pPr algn="ctr"/>
            <a:r>
              <a:rPr lang="en-US" dirty="0"/>
              <a:t>Structured Dataset</a:t>
            </a:r>
          </a:p>
        </p:txBody>
      </p:sp>
      <p:sp>
        <p:nvSpPr>
          <p:cNvPr id="133" name="TextBox 51"/>
          <p:cNvSpPr txBox="1"/>
          <p:nvPr/>
        </p:nvSpPr>
        <p:spPr>
          <a:xfrm>
            <a:off x="1523925" y="6331555"/>
            <a:ext cx="2121158" cy="461665"/>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dirty="0"/>
              <a:t>Set up/ training</a:t>
            </a:r>
          </a:p>
        </p:txBody>
      </p:sp>
      <p:sp>
        <p:nvSpPr>
          <p:cNvPr id="140" name="TextBox 139"/>
          <p:cNvSpPr txBox="1"/>
          <p:nvPr/>
        </p:nvSpPr>
        <p:spPr>
          <a:xfrm>
            <a:off x="4074810" y="5272841"/>
            <a:ext cx="1732531" cy="707876"/>
          </a:xfrm>
          <a:prstGeom prst="rect">
            <a:avLst/>
          </a:prstGeom>
          <a:noFill/>
        </p:spPr>
        <p:txBody>
          <a:bodyPr wrap="square" lIns="91431" tIns="45715" rIns="91431" bIns="45715" rtlCol="0" anchor="t">
            <a:spAutoFit/>
          </a:bodyPr>
          <a:lstStyle/>
          <a:p>
            <a:pPr algn="ctr"/>
            <a:r>
              <a:rPr lang="en-US" sz="2000" b="1" dirty="0">
                <a:solidFill>
                  <a:srgbClr val="00B050"/>
                </a:solidFill>
              </a:rPr>
              <a:t>“Learns” from the data set</a:t>
            </a:r>
          </a:p>
        </p:txBody>
      </p:sp>
      <p:sp>
        <p:nvSpPr>
          <p:cNvPr id="180" name="Title 1"/>
          <p:cNvSpPr>
            <a:spLocks noGrp="1"/>
          </p:cNvSpPr>
          <p:nvPr>
            <p:ph type="title"/>
          </p:nvPr>
        </p:nvSpPr>
        <p:spPr>
          <a:xfrm>
            <a:off x="289917" y="191943"/>
            <a:ext cx="8308975" cy="1143000"/>
          </a:xfrm>
        </p:spPr>
        <p:txBody>
          <a:bodyPr/>
          <a:lstStyle/>
          <a:p>
            <a:r>
              <a:rPr lang="en-IE" sz="4200" dirty="0"/>
              <a:t>Machine learning in text analytics</a:t>
            </a:r>
          </a:p>
        </p:txBody>
      </p:sp>
      <p:sp>
        <p:nvSpPr>
          <p:cNvPr id="181" name="Rectangle 180"/>
          <p:cNvSpPr/>
          <p:nvPr/>
        </p:nvSpPr>
        <p:spPr>
          <a:xfrm>
            <a:off x="164931" y="2988253"/>
            <a:ext cx="1331391" cy="369332"/>
          </a:xfrm>
          <a:prstGeom prst="rect">
            <a:avLst/>
          </a:prstGeom>
        </p:spPr>
        <p:txBody>
          <a:bodyPr wrap="none">
            <a:spAutoFit/>
          </a:bodyPr>
          <a:lstStyle/>
          <a:p>
            <a:pPr algn="ctr"/>
            <a:r>
              <a:rPr lang="en-US" dirty="0"/>
              <a:t>Text sources</a:t>
            </a:r>
          </a:p>
        </p:txBody>
      </p:sp>
      <p:grpSp>
        <p:nvGrpSpPr>
          <p:cNvPr id="182" name="Group 181"/>
          <p:cNvGrpSpPr/>
          <p:nvPr/>
        </p:nvGrpSpPr>
        <p:grpSpPr>
          <a:xfrm>
            <a:off x="174363" y="3741606"/>
            <a:ext cx="1119097" cy="1014297"/>
            <a:chOff x="3352800" y="3810000"/>
            <a:chExt cx="2558866" cy="2424987"/>
          </a:xfrm>
        </p:grpSpPr>
        <p:grpSp>
          <p:nvGrpSpPr>
            <p:cNvPr id="183" name="Group 182"/>
            <p:cNvGrpSpPr/>
            <p:nvPr/>
          </p:nvGrpSpPr>
          <p:grpSpPr>
            <a:xfrm>
              <a:off x="3438525" y="4094010"/>
              <a:ext cx="1018176" cy="1219535"/>
              <a:chOff x="2655299" y="4196119"/>
              <a:chExt cx="1018176" cy="1219535"/>
            </a:xfrm>
          </p:grpSpPr>
          <p:sp>
            <p:nvSpPr>
              <p:cNvPr id="212" name="Document 31"/>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213" name="Straight Connector 212"/>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14" name="Straight Connector 213"/>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15" name="Straight Connector 214"/>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16" name="Straight Connector 215"/>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17" name="Straight Connector 216"/>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84" name="Group 183"/>
            <p:cNvGrpSpPr/>
            <p:nvPr/>
          </p:nvGrpSpPr>
          <p:grpSpPr>
            <a:xfrm>
              <a:off x="3352800" y="5015452"/>
              <a:ext cx="1018176" cy="1219535"/>
              <a:chOff x="2655299" y="4196119"/>
              <a:chExt cx="1018176" cy="1219535"/>
            </a:xfrm>
          </p:grpSpPr>
          <p:sp>
            <p:nvSpPr>
              <p:cNvPr id="206" name="Document 25"/>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207" name="Straight Connector 206"/>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08" name="Straight Connector 207"/>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09" name="Straight Connector 208"/>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10" name="Straight Connector 209"/>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11" name="Straight Connector 210"/>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85" name="Group 184"/>
            <p:cNvGrpSpPr/>
            <p:nvPr/>
          </p:nvGrpSpPr>
          <p:grpSpPr>
            <a:xfrm>
              <a:off x="4277814" y="3810000"/>
              <a:ext cx="1018176" cy="1219535"/>
              <a:chOff x="2655299" y="4196119"/>
              <a:chExt cx="1018176" cy="1219535"/>
            </a:xfrm>
          </p:grpSpPr>
          <p:sp>
            <p:nvSpPr>
              <p:cNvPr id="200" name="Document 19"/>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201" name="Straight Connector 200"/>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02" name="Straight Connector 201"/>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03" name="Straight Connector 202"/>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04" name="Straight Connector 203"/>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05" name="Straight Connector 204"/>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86" name="Group 185"/>
            <p:cNvGrpSpPr/>
            <p:nvPr/>
          </p:nvGrpSpPr>
          <p:grpSpPr>
            <a:xfrm>
              <a:off x="4699001" y="4121675"/>
              <a:ext cx="1018176" cy="1219535"/>
              <a:chOff x="2655299" y="4196119"/>
              <a:chExt cx="1018176" cy="1219535"/>
            </a:xfrm>
          </p:grpSpPr>
          <p:sp>
            <p:nvSpPr>
              <p:cNvPr id="194" name="Document 13"/>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195" name="Straight Connector 194"/>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96" name="Straight Connector 195"/>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97" name="Straight Connector 196"/>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98" name="Straight Connector 197"/>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99" name="Straight Connector 198"/>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87" name="Group 186"/>
            <p:cNvGrpSpPr/>
            <p:nvPr/>
          </p:nvGrpSpPr>
          <p:grpSpPr>
            <a:xfrm>
              <a:off x="4893490" y="4958436"/>
              <a:ext cx="1018176" cy="1219535"/>
              <a:chOff x="2655299" y="4196119"/>
              <a:chExt cx="1018176" cy="1219535"/>
            </a:xfrm>
          </p:grpSpPr>
          <p:sp>
            <p:nvSpPr>
              <p:cNvPr id="188" name="Document 7"/>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189" name="Straight Connector 188"/>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90" name="Straight Connector 189"/>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91" name="Straight Connector 190"/>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92" name="Straight Connector 191"/>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93" name="Straight Connector 192"/>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spTree>
    <p:extLst>
      <p:ext uri="{BB962C8B-B14F-4D97-AF65-F5344CB8AC3E}">
        <p14:creationId xmlns:p14="http://schemas.microsoft.com/office/powerpoint/2010/main" val="642046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76798" y="1539974"/>
            <a:ext cx="2528340" cy="523220"/>
          </a:xfrm>
          <a:prstGeom prst="rect">
            <a:avLst/>
          </a:prstGeom>
          <a:noFill/>
        </p:spPr>
        <p:txBody>
          <a:bodyPr wrap="square" rtlCol="0">
            <a:spAutoFit/>
          </a:bodyPr>
          <a:lstStyle/>
          <a:p>
            <a:r>
              <a:rPr lang="en-IE" sz="2800" dirty="0"/>
              <a:t>Prediction</a:t>
            </a:r>
          </a:p>
        </p:txBody>
      </p:sp>
      <p:grpSp>
        <p:nvGrpSpPr>
          <p:cNvPr id="5" name="Group 4"/>
          <p:cNvGrpSpPr/>
          <p:nvPr/>
        </p:nvGrpSpPr>
        <p:grpSpPr>
          <a:xfrm>
            <a:off x="3986338" y="2741992"/>
            <a:ext cx="1909667" cy="2426620"/>
            <a:chOff x="3540010" y="2060848"/>
            <a:chExt cx="1587404" cy="2020583"/>
          </a:xfrm>
        </p:grpSpPr>
        <p:grpSp>
          <p:nvGrpSpPr>
            <p:cNvPr id="6" name="Group 5"/>
            <p:cNvGrpSpPr/>
            <p:nvPr/>
          </p:nvGrpSpPr>
          <p:grpSpPr>
            <a:xfrm>
              <a:off x="3540010" y="2060848"/>
              <a:ext cx="1587404" cy="1652748"/>
              <a:chOff x="4423600" y="250424"/>
              <a:chExt cx="4276132" cy="4452152"/>
            </a:xfrm>
          </p:grpSpPr>
          <p:grpSp>
            <p:nvGrpSpPr>
              <p:cNvPr id="8" name="Group 7"/>
              <p:cNvGrpSpPr/>
              <p:nvPr/>
            </p:nvGrpSpPr>
            <p:grpSpPr>
              <a:xfrm>
                <a:off x="6011971" y="2178000"/>
                <a:ext cx="2235200" cy="2235200"/>
                <a:chOff x="2844800" y="1828800"/>
                <a:chExt cx="2235200" cy="2235200"/>
              </a:xfrm>
              <a:gradFill flip="none" rotWithShape="1">
                <a:gsLst>
                  <a:gs pos="100000">
                    <a:srgbClr val="890424"/>
                  </a:gs>
                  <a:gs pos="0">
                    <a:srgbClr val="FF624A"/>
                  </a:gs>
                </a:gsLst>
                <a:lin ang="2880000" scaled="0"/>
                <a:tileRect/>
              </a:gradFill>
            </p:grpSpPr>
            <p:sp>
              <p:nvSpPr>
                <p:cNvPr id="18" name=" 3"/>
                <p:cNvSpPr/>
                <p:nvPr/>
              </p:nvSpPr>
              <p:spPr>
                <a:xfrm>
                  <a:off x="2844800" y="1828800"/>
                  <a:ext cx="2235200" cy="2235200"/>
                </a:xfrm>
                <a:prstGeom prst="gear9">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9" name=" 4"/>
                <p:cNvSpPr/>
                <p:nvPr/>
              </p:nvSpPr>
              <p:spPr>
                <a:xfrm>
                  <a:off x="3294175" y="2352385"/>
                  <a:ext cx="1336450" cy="114893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0" numCol="1" spcCol="1270" anchor="ctr" anchorCtr="0">
                  <a:noAutofit/>
                </a:bodyPr>
                <a:lstStyle/>
                <a:p>
                  <a:pPr algn="ctr" defTabSz="1866721">
                    <a:lnSpc>
                      <a:spcPct val="90000"/>
                    </a:lnSpc>
                    <a:spcBef>
                      <a:spcPct val="0"/>
                    </a:spcBef>
                    <a:spcAft>
                      <a:spcPct val="35000"/>
                    </a:spcAft>
                  </a:pPr>
                  <a:r>
                    <a:rPr lang="en-US" sz="700" dirty="0"/>
                    <a:t>Predictive Analytics</a:t>
                  </a:r>
                </a:p>
              </p:txBody>
            </p:sp>
          </p:grpSp>
          <p:grpSp>
            <p:nvGrpSpPr>
              <p:cNvPr id="9" name="Group 8"/>
              <p:cNvGrpSpPr/>
              <p:nvPr/>
            </p:nvGrpSpPr>
            <p:grpSpPr>
              <a:xfrm>
                <a:off x="4711491" y="1649680"/>
                <a:ext cx="1625600" cy="1625600"/>
                <a:chOff x="1544320" y="1300480"/>
                <a:chExt cx="1625600" cy="1625600"/>
              </a:xfrm>
              <a:gradFill flip="none" rotWithShape="1">
                <a:gsLst>
                  <a:gs pos="100000">
                    <a:srgbClr val="890424"/>
                  </a:gs>
                  <a:gs pos="0">
                    <a:srgbClr val="FF624A"/>
                  </a:gs>
                </a:gsLst>
                <a:lin ang="2880000" scaled="0"/>
                <a:tileRect/>
              </a:gradFill>
            </p:grpSpPr>
            <p:sp>
              <p:nvSpPr>
                <p:cNvPr id="16" name=" 5"/>
                <p:cNvSpPr/>
                <p:nvPr/>
              </p:nvSpPr>
              <p:spPr>
                <a:xfrm>
                  <a:off x="1544320" y="1300480"/>
                  <a:ext cx="1625600" cy="1625600"/>
                </a:xfrm>
                <a:prstGeom prst="gear6">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7" name=" 6"/>
                <p:cNvSpPr/>
                <p:nvPr/>
              </p:nvSpPr>
              <p:spPr>
                <a:xfrm>
                  <a:off x="1953570" y="1712203"/>
                  <a:ext cx="807100" cy="80215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1750" tIns="31750" rIns="31750" bIns="31750" numCol="1" spcCol="1270" anchor="ctr" anchorCtr="0">
                  <a:noAutofit/>
                </a:bodyPr>
                <a:lstStyle/>
                <a:p>
                  <a:pPr algn="ctr" defTabSz="1866721">
                    <a:lnSpc>
                      <a:spcPct val="90000"/>
                    </a:lnSpc>
                    <a:spcBef>
                      <a:spcPct val="0"/>
                    </a:spcBef>
                    <a:spcAft>
                      <a:spcPct val="35000"/>
                    </a:spcAft>
                  </a:pPr>
                  <a:r>
                    <a:rPr lang="en-US" sz="400" dirty="0">
                      <a:solidFill>
                        <a:prstClr val="white"/>
                      </a:solidFill>
                    </a:rPr>
                    <a:t>Predictive  Analytics</a:t>
                  </a:r>
                </a:p>
              </p:txBody>
            </p:sp>
          </p:grpSp>
          <p:grpSp>
            <p:nvGrpSpPr>
              <p:cNvPr id="10" name="Group 9"/>
              <p:cNvGrpSpPr/>
              <p:nvPr/>
            </p:nvGrpSpPr>
            <p:grpSpPr>
              <a:xfrm>
                <a:off x="5621992" y="528181"/>
                <a:ext cx="1592756" cy="1592756"/>
                <a:chOff x="2454821" y="178981"/>
                <a:chExt cx="1592756" cy="1592756"/>
              </a:xfrm>
              <a:gradFill flip="none" rotWithShape="1">
                <a:gsLst>
                  <a:gs pos="100000">
                    <a:srgbClr val="890424"/>
                  </a:gs>
                  <a:gs pos="0">
                    <a:srgbClr val="FF624A"/>
                  </a:gs>
                </a:gsLst>
                <a:lin ang="2880000" scaled="0"/>
                <a:tileRect/>
              </a:gradFill>
            </p:grpSpPr>
            <p:sp>
              <p:nvSpPr>
                <p:cNvPr id="14" name=" 7"/>
                <p:cNvSpPr/>
                <p:nvPr/>
              </p:nvSpPr>
              <p:spPr>
                <a:xfrm rot="20700000">
                  <a:off x="2454821" y="178981"/>
                  <a:ext cx="1592756" cy="1592756"/>
                </a:xfrm>
                <a:prstGeom prst="gear6">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5" name=" 8"/>
                <p:cNvSpPr/>
                <p:nvPr/>
              </p:nvSpPr>
              <p:spPr>
                <a:xfrm>
                  <a:off x="2804160" y="528320"/>
                  <a:ext cx="894080" cy="894080"/>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algn="ctr" defTabSz="1866721">
                    <a:lnSpc>
                      <a:spcPct val="90000"/>
                    </a:lnSpc>
                    <a:spcBef>
                      <a:spcPct val="0"/>
                    </a:spcBef>
                    <a:spcAft>
                      <a:spcPct val="35000"/>
                    </a:spcAft>
                  </a:pPr>
                  <a:r>
                    <a:rPr lang="en-US" sz="500" dirty="0">
                      <a:solidFill>
                        <a:prstClr val="white"/>
                      </a:solidFill>
                    </a:rPr>
                    <a:t>Predictive Analytics</a:t>
                  </a:r>
                </a:p>
              </p:txBody>
            </p:sp>
          </p:grpSp>
          <p:sp>
            <p:nvSpPr>
              <p:cNvPr id="11" name="Circular Arrow 34"/>
              <p:cNvSpPr/>
              <p:nvPr/>
            </p:nvSpPr>
            <p:spPr>
              <a:xfrm>
                <a:off x="5838676" y="1841520"/>
                <a:ext cx="2861056" cy="2861056"/>
              </a:xfrm>
              <a:prstGeom prst="circularArrow">
                <a:avLst>
                  <a:gd name="adj1" fmla="val 4687"/>
                  <a:gd name="adj2" fmla="val 299029"/>
                  <a:gd name="adj3" fmla="val 2513083"/>
                  <a:gd name="adj4" fmla="val 15867933"/>
                  <a:gd name="adj5" fmla="val 5469"/>
                </a:avLst>
              </a:prstGeom>
              <a:gradFill>
                <a:gsLst>
                  <a:gs pos="0">
                    <a:schemeClr val="accent2"/>
                  </a:gs>
                  <a:gs pos="100000">
                    <a:schemeClr val="accent2">
                      <a:lumMod val="60000"/>
                      <a:lumOff val="40000"/>
                    </a:schemeClr>
                  </a:gs>
                </a:gsLst>
              </a:gradFill>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sp>
            <p:nvSpPr>
              <p:cNvPr id="12" name=" 10"/>
              <p:cNvSpPr/>
              <p:nvPr/>
            </p:nvSpPr>
            <p:spPr>
              <a:xfrm>
                <a:off x="4423600" y="1290555"/>
                <a:ext cx="2078736" cy="2078736"/>
              </a:xfrm>
              <a:prstGeom prst="leftCircularArrow">
                <a:avLst>
                  <a:gd name="adj1" fmla="val 6452"/>
                  <a:gd name="adj2" fmla="val 429999"/>
                  <a:gd name="adj3" fmla="val 10489124"/>
                  <a:gd name="adj4" fmla="val 14837806"/>
                  <a:gd name="adj5" fmla="val 7527"/>
                </a:avLst>
              </a:prstGeom>
              <a:gradFill>
                <a:gsLst>
                  <a:gs pos="0">
                    <a:schemeClr val="accent2"/>
                  </a:gs>
                  <a:gs pos="100000">
                    <a:schemeClr val="accent2">
                      <a:lumMod val="60000"/>
                      <a:lumOff val="40000"/>
                    </a:schemeClr>
                  </a:gs>
                </a:gsLst>
              </a:gradFill>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sp>
            <p:nvSpPr>
              <p:cNvPr id="13" name="Circular Arrow 36"/>
              <p:cNvSpPr/>
              <p:nvPr/>
            </p:nvSpPr>
            <p:spPr>
              <a:xfrm>
                <a:off x="5225350" y="250424"/>
                <a:ext cx="2241296" cy="2241296"/>
              </a:xfrm>
              <a:prstGeom prst="circularArrow">
                <a:avLst>
                  <a:gd name="adj1" fmla="val 5984"/>
                  <a:gd name="adj2" fmla="val 394124"/>
                  <a:gd name="adj3" fmla="val 13313824"/>
                  <a:gd name="adj4" fmla="val 10508221"/>
                  <a:gd name="adj5" fmla="val 6981"/>
                </a:avLst>
              </a:prstGeom>
              <a:gradFill>
                <a:gsLst>
                  <a:gs pos="0">
                    <a:srgbClr val="890424"/>
                  </a:gs>
                  <a:gs pos="100000">
                    <a:schemeClr val="accent2">
                      <a:lumMod val="60000"/>
                      <a:lumOff val="40000"/>
                    </a:schemeClr>
                  </a:gs>
                </a:gsLst>
              </a:gradFill>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grpSp>
        <p:sp>
          <p:nvSpPr>
            <p:cNvPr id="7" name="TextBox 6"/>
            <p:cNvSpPr txBox="1"/>
            <p:nvPr/>
          </p:nvSpPr>
          <p:spPr>
            <a:xfrm>
              <a:off x="3621454" y="3594512"/>
              <a:ext cx="1440160" cy="486919"/>
            </a:xfrm>
            <a:prstGeom prst="rect">
              <a:avLst/>
            </a:prstGeom>
            <a:noFill/>
          </p:spPr>
          <p:txBody>
            <a:bodyPr wrap="square" lIns="91431" tIns="45715" rIns="91431" bIns="45715" rtlCol="0" anchor="t">
              <a:spAutoFit/>
            </a:bodyPr>
            <a:lstStyle/>
            <a:p>
              <a:pPr algn="ctr"/>
              <a:r>
                <a:rPr lang="en-US" sz="1600" b="1" dirty="0"/>
                <a:t>Machine learning</a:t>
              </a:r>
            </a:p>
            <a:p>
              <a:pPr algn="ctr"/>
              <a:r>
                <a:rPr lang="en-US" sz="1600" b="1" dirty="0"/>
                <a:t>Algorithm</a:t>
              </a:r>
              <a:endParaRPr lang="en-US" sz="1400" b="1" dirty="0"/>
            </a:p>
          </p:txBody>
        </p:sp>
      </p:grpSp>
      <p:sp>
        <p:nvSpPr>
          <p:cNvPr id="20" name="Right Arrow 46"/>
          <p:cNvSpPr/>
          <p:nvPr/>
        </p:nvSpPr>
        <p:spPr>
          <a:xfrm>
            <a:off x="1346543" y="3875014"/>
            <a:ext cx="668376" cy="450205"/>
          </a:xfrm>
          <a:prstGeom prst="rightArrow">
            <a:avLst>
              <a:gd name="adj1" fmla="val 62816"/>
              <a:gd name="adj2" fmla="val 48398"/>
            </a:avLst>
          </a:prstGeom>
          <a:solidFill>
            <a:schemeClr val="accent1"/>
          </a:solidFill>
          <a:ln w="19050" cap="flat" cmpd="sng" algn="ctr">
            <a:solidFill>
              <a:schemeClr val="tx1">
                <a:lumMod val="75000"/>
                <a:lumOff val="25000"/>
              </a:schemeClr>
            </a:solidFill>
            <a:prstDash val="solid"/>
            <a:round/>
            <a:headEnd type="none" w="med" len="med"/>
            <a:tailEnd type="triangle" w="med" len="med"/>
          </a:ln>
          <a:effectLst/>
        </p:spPr>
        <p:txBody>
          <a:bodyPr lIns="91431" tIns="0" rIns="91431" bIns="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US" sz="700" dirty="0">
              <a:solidFill>
                <a:schemeClr val="bg1"/>
              </a:solidFill>
            </a:endParaRPr>
          </a:p>
        </p:txBody>
      </p:sp>
      <p:grpSp>
        <p:nvGrpSpPr>
          <p:cNvPr id="21" name="Group 20"/>
          <p:cNvGrpSpPr>
            <a:grpSpLocks/>
          </p:cNvGrpSpPr>
          <p:nvPr/>
        </p:nvGrpSpPr>
        <p:grpSpPr bwMode="auto">
          <a:xfrm>
            <a:off x="2045049" y="3317372"/>
            <a:ext cx="1104448" cy="1455994"/>
            <a:chOff x="177" y="2405"/>
            <a:chExt cx="3434" cy="1577"/>
          </a:xfrm>
        </p:grpSpPr>
        <p:sp>
          <p:nvSpPr>
            <p:cNvPr id="22" name="AutoShape 19"/>
            <p:cNvSpPr>
              <a:spLocks noChangeAspect="1" noChangeArrowheads="1" noTextEdit="1"/>
            </p:cNvSpPr>
            <p:nvPr/>
          </p:nvSpPr>
          <p:spPr bwMode="auto">
            <a:xfrm>
              <a:off x="182" y="2410"/>
              <a:ext cx="3425" cy="1572"/>
            </a:xfrm>
            <a:prstGeom prst="rect">
              <a:avLst/>
            </a:prstGeom>
            <a:no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3" name="Line 21"/>
            <p:cNvSpPr>
              <a:spLocks noChangeShapeType="1"/>
            </p:cNvSpPr>
            <p:nvPr/>
          </p:nvSpPr>
          <p:spPr bwMode="auto">
            <a:xfrm>
              <a:off x="182" y="2410"/>
              <a:ext cx="3417" cy="0"/>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4" name="Rectangle 23"/>
            <p:cNvSpPr>
              <a:spLocks noChangeArrowheads="1"/>
            </p:cNvSpPr>
            <p:nvPr/>
          </p:nvSpPr>
          <p:spPr bwMode="auto">
            <a:xfrm>
              <a:off x="182" y="2410"/>
              <a:ext cx="3417"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5" name="Line 23"/>
            <p:cNvSpPr>
              <a:spLocks noChangeShapeType="1"/>
            </p:cNvSpPr>
            <p:nvPr/>
          </p:nvSpPr>
          <p:spPr bwMode="auto">
            <a:xfrm>
              <a:off x="182" y="2410"/>
              <a:ext cx="0" cy="1564"/>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6" name="Rectangle 25"/>
            <p:cNvSpPr>
              <a:spLocks noChangeArrowheads="1"/>
            </p:cNvSpPr>
            <p:nvPr/>
          </p:nvSpPr>
          <p:spPr bwMode="auto">
            <a:xfrm>
              <a:off x="182" y="2410"/>
              <a:ext cx="5" cy="1564"/>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7" name="Rectangle 26"/>
            <p:cNvSpPr>
              <a:spLocks noChangeArrowheads="1"/>
            </p:cNvSpPr>
            <p:nvPr/>
          </p:nvSpPr>
          <p:spPr bwMode="auto">
            <a:xfrm>
              <a:off x="182" y="2410"/>
              <a:ext cx="3417" cy="235"/>
            </a:xfrm>
            <a:prstGeom prst="rect">
              <a:avLst/>
            </a:prstGeom>
            <a:solidFill>
              <a:srgbClr val="00008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8" name="Rectangle 27"/>
            <p:cNvSpPr>
              <a:spLocks noChangeArrowheads="1"/>
            </p:cNvSpPr>
            <p:nvPr/>
          </p:nvSpPr>
          <p:spPr bwMode="auto">
            <a:xfrm>
              <a:off x="216" y="2424"/>
              <a:ext cx="567"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b="1" dirty="0">
                  <a:solidFill>
                    <a:schemeClr val="bg1"/>
                  </a:solidFill>
                  <a:latin typeface="Arial" charset="0"/>
                </a:rPr>
                <a:t>NAME</a:t>
              </a:r>
              <a:endParaRPr lang="en-IE" sz="500" dirty="0">
                <a:solidFill>
                  <a:schemeClr val="bg1"/>
                </a:solidFill>
              </a:endParaRPr>
            </a:p>
          </p:txBody>
        </p:sp>
        <p:sp>
          <p:nvSpPr>
            <p:cNvPr id="29" name="Rectangle 28"/>
            <p:cNvSpPr>
              <a:spLocks noChangeArrowheads="1"/>
            </p:cNvSpPr>
            <p:nvPr/>
          </p:nvSpPr>
          <p:spPr bwMode="auto">
            <a:xfrm>
              <a:off x="807" y="2424"/>
              <a:ext cx="1162" cy="58"/>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500" b="1" dirty="0">
                  <a:solidFill>
                    <a:schemeClr val="bg1"/>
                  </a:solidFill>
                  <a:latin typeface="Arial" charset="0"/>
                </a:rPr>
                <a:t>SALARY:LOAN</a:t>
              </a:r>
              <a:endParaRPr lang="en-IE" sz="500" dirty="0">
                <a:solidFill>
                  <a:schemeClr val="bg1"/>
                </a:solidFill>
              </a:endParaRPr>
            </a:p>
          </p:txBody>
        </p:sp>
        <p:sp>
          <p:nvSpPr>
            <p:cNvPr id="30" name="Rectangle 29"/>
            <p:cNvSpPr>
              <a:spLocks noChangeArrowheads="1"/>
            </p:cNvSpPr>
            <p:nvPr/>
          </p:nvSpPr>
          <p:spPr bwMode="auto">
            <a:xfrm>
              <a:off x="2008" y="2424"/>
              <a:ext cx="57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b="1" dirty="0">
                  <a:solidFill>
                    <a:schemeClr val="bg1"/>
                  </a:solidFill>
                  <a:latin typeface="Arial" charset="0"/>
                </a:rPr>
                <a:t>HOME</a:t>
              </a:r>
              <a:endParaRPr lang="en-IE" sz="500" dirty="0">
                <a:solidFill>
                  <a:schemeClr val="bg1"/>
                </a:solidFill>
              </a:endParaRPr>
            </a:p>
          </p:txBody>
        </p:sp>
        <p:sp>
          <p:nvSpPr>
            <p:cNvPr id="31" name="Rectangle 30"/>
            <p:cNvSpPr>
              <a:spLocks noChangeArrowheads="1"/>
            </p:cNvSpPr>
            <p:nvPr/>
          </p:nvSpPr>
          <p:spPr bwMode="auto">
            <a:xfrm>
              <a:off x="2716" y="2424"/>
              <a:ext cx="89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b="1" dirty="0">
                  <a:solidFill>
                    <a:schemeClr val="bg1"/>
                  </a:solidFill>
                  <a:latin typeface="Arial" charset="0"/>
                </a:rPr>
                <a:t>DEFAULT</a:t>
              </a:r>
              <a:endParaRPr lang="en-IE" sz="500" dirty="0">
                <a:solidFill>
                  <a:schemeClr val="bg1"/>
                </a:solidFill>
              </a:endParaRPr>
            </a:p>
          </p:txBody>
        </p:sp>
        <p:sp>
          <p:nvSpPr>
            <p:cNvPr id="32" name="Rectangle 31"/>
            <p:cNvSpPr>
              <a:spLocks noChangeArrowheads="1"/>
            </p:cNvSpPr>
            <p:nvPr/>
          </p:nvSpPr>
          <p:spPr bwMode="auto">
            <a:xfrm>
              <a:off x="216" y="2659"/>
              <a:ext cx="407"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Mike</a:t>
              </a:r>
              <a:endParaRPr lang="en-IE" sz="500" dirty="0"/>
            </a:p>
          </p:txBody>
        </p:sp>
        <p:sp>
          <p:nvSpPr>
            <p:cNvPr id="33" name="Rectangle 32"/>
            <p:cNvSpPr>
              <a:spLocks noChangeArrowheads="1"/>
            </p:cNvSpPr>
            <p:nvPr/>
          </p:nvSpPr>
          <p:spPr bwMode="auto">
            <a:xfrm>
              <a:off x="1215" y="2659"/>
              <a:ext cx="37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solidFill>
                    <a:srgbClr val="000000"/>
                  </a:solidFill>
                  <a:latin typeface="Arial" charset="0"/>
                </a:rPr>
                <a:t>0.25</a:t>
              </a:r>
              <a:endParaRPr lang="en-IE" sz="600" dirty="0"/>
            </a:p>
          </p:txBody>
        </p:sp>
        <p:sp>
          <p:nvSpPr>
            <p:cNvPr id="34" name="Rectangle 33"/>
            <p:cNvSpPr>
              <a:spLocks noChangeArrowheads="1"/>
            </p:cNvSpPr>
            <p:nvPr/>
          </p:nvSpPr>
          <p:spPr bwMode="auto">
            <a:xfrm>
              <a:off x="2268" y="2659"/>
              <a:ext cx="104" cy="58"/>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500" dirty="0"/>
                <a:t>N</a:t>
              </a:r>
            </a:p>
          </p:txBody>
        </p:sp>
        <p:sp>
          <p:nvSpPr>
            <p:cNvPr id="35" name="Rectangle 34"/>
            <p:cNvSpPr>
              <a:spLocks noChangeArrowheads="1"/>
            </p:cNvSpPr>
            <p:nvPr/>
          </p:nvSpPr>
          <p:spPr bwMode="auto">
            <a:xfrm>
              <a:off x="2981" y="2659"/>
              <a:ext cx="30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yes</a:t>
              </a:r>
              <a:endParaRPr lang="en-IE" sz="500" dirty="0"/>
            </a:p>
          </p:txBody>
        </p:sp>
        <p:sp>
          <p:nvSpPr>
            <p:cNvPr id="36" name="Rectangle 35"/>
            <p:cNvSpPr>
              <a:spLocks noChangeArrowheads="1"/>
            </p:cNvSpPr>
            <p:nvPr/>
          </p:nvSpPr>
          <p:spPr bwMode="auto">
            <a:xfrm>
              <a:off x="216" y="2880"/>
              <a:ext cx="26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Bill</a:t>
              </a:r>
              <a:endParaRPr lang="en-IE" sz="500" dirty="0"/>
            </a:p>
          </p:txBody>
        </p:sp>
        <p:sp>
          <p:nvSpPr>
            <p:cNvPr id="37" name="Rectangle 36"/>
            <p:cNvSpPr>
              <a:spLocks noChangeArrowheads="1"/>
            </p:cNvSpPr>
            <p:nvPr/>
          </p:nvSpPr>
          <p:spPr bwMode="auto">
            <a:xfrm>
              <a:off x="1269" y="2880"/>
              <a:ext cx="268"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latin typeface="Arial" charset="0"/>
                </a:rPr>
                <a:t>0.2</a:t>
              </a:r>
            </a:p>
          </p:txBody>
        </p:sp>
        <p:sp>
          <p:nvSpPr>
            <p:cNvPr id="38" name="Rectangle 37"/>
            <p:cNvSpPr>
              <a:spLocks noChangeArrowheads="1"/>
            </p:cNvSpPr>
            <p:nvPr/>
          </p:nvSpPr>
          <p:spPr bwMode="auto">
            <a:xfrm>
              <a:off x="2268" y="2880"/>
              <a:ext cx="128"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Y</a:t>
              </a:r>
              <a:endParaRPr lang="en-IE" sz="500" dirty="0"/>
            </a:p>
          </p:txBody>
        </p:sp>
        <p:sp>
          <p:nvSpPr>
            <p:cNvPr id="39" name="Rectangle 38"/>
            <p:cNvSpPr>
              <a:spLocks noChangeArrowheads="1"/>
            </p:cNvSpPr>
            <p:nvPr/>
          </p:nvSpPr>
          <p:spPr bwMode="auto">
            <a:xfrm>
              <a:off x="3020" y="2880"/>
              <a:ext cx="216"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no</a:t>
              </a:r>
              <a:endParaRPr lang="en-IE" sz="500" dirty="0"/>
            </a:p>
          </p:txBody>
        </p:sp>
        <p:sp>
          <p:nvSpPr>
            <p:cNvPr id="40" name="Rectangle 39"/>
            <p:cNvSpPr>
              <a:spLocks noChangeArrowheads="1"/>
            </p:cNvSpPr>
            <p:nvPr/>
          </p:nvSpPr>
          <p:spPr bwMode="auto">
            <a:xfrm>
              <a:off x="216" y="3101"/>
              <a:ext cx="43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Betty</a:t>
              </a:r>
              <a:endParaRPr lang="en-IE" sz="500" dirty="0"/>
            </a:p>
          </p:txBody>
        </p:sp>
        <p:sp>
          <p:nvSpPr>
            <p:cNvPr id="41" name="Rectangle 40"/>
            <p:cNvSpPr>
              <a:spLocks noChangeArrowheads="1"/>
            </p:cNvSpPr>
            <p:nvPr/>
          </p:nvSpPr>
          <p:spPr bwMode="auto">
            <a:xfrm>
              <a:off x="1215" y="3101"/>
              <a:ext cx="37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solidFill>
                    <a:srgbClr val="000000"/>
                  </a:solidFill>
                  <a:latin typeface="Arial" charset="0"/>
                </a:rPr>
                <a:t>0.33</a:t>
              </a:r>
              <a:endParaRPr lang="en-IE" sz="600" dirty="0"/>
            </a:p>
          </p:txBody>
        </p:sp>
        <p:sp>
          <p:nvSpPr>
            <p:cNvPr id="42" name="Rectangle 41"/>
            <p:cNvSpPr>
              <a:spLocks noChangeArrowheads="1"/>
            </p:cNvSpPr>
            <p:nvPr/>
          </p:nvSpPr>
          <p:spPr bwMode="auto">
            <a:xfrm>
              <a:off x="2268" y="3101"/>
              <a:ext cx="128"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Y</a:t>
              </a:r>
              <a:endParaRPr lang="en-IE" sz="500" dirty="0"/>
            </a:p>
          </p:txBody>
        </p:sp>
        <p:sp>
          <p:nvSpPr>
            <p:cNvPr id="43" name="Rectangle 42"/>
            <p:cNvSpPr>
              <a:spLocks noChangeArrowheads="1"/>
            </p:cNvSpPr>
            <p:nvPr/>
          </p:nvSpPr>
          <p:spPr bwMode="auto">
            <a:xfrm>
              <a:off x="3020" y="3101"/>
              <a:ext cx="216"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no</a:t>
              </a:r>
              <a:endParaRPr lang="en-IE" sz="500" dirty="0"/>
            </a:p>
          </p:txBody>
        </p:sp>
        <p:sp>
          <p:nvSpPr>
            <p:cNvPr id="44" name="Rectangle 43"/>
            <p:cNvSpPr>
              <a:spLocks noChangeArrowheads="1"/>
            </p:cNvSpPr>
            <p:nvPr/>
          </p:nvSpPr>
          <p:spPr bwMode="auto">
            <a:xfrm>
              <a:off x="216" y="3322"/>
              <a:ext cx="343"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Bob</a:t>
              </a:r>
              <a:endParaRPr lang="en-IE" sz="500" dirty="0"/>
            </a:p>
          </p:txBody>
        </p:sp>
        <p:sp>
          <p:nvSpPr>
            <p:cNvPr id="45" name="Rectangle 44"/>
            <p:cNvSpPr>
              <a:spLocks noChangeArrowheads="1"/>
            </p:cNvSpPr>
            <p:nvPr/>
          </p:nvSpPr>
          <p:spPr bwMode="auto">
            <a:xfrm>
              <a:off x="1269" y="3322"/>
              <a:ext cx="268"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solidFill>
                    <a:srgbClr val="000000"/>
                  </a:solidFill>
                  <a:latin typeface="Arial" charset="0"/>
                </a:rPr>
                <a:t>0.6</a:t>
              </a:r>
              <a:endParaRPr lang="en-IE" sz="600" dirty="0"/>
            </a:p>
          </p:txBody>
        </p:sp>
        <p:sp>
          <p:nvSpPr>
            <p:cNvPr id="46" name="Rectangle 45"/>
            <p:cNvSpPr>
              <a:spLocks noChangeArrowheads="1"/>
            </p:cNvSpPr>
            <p:nvPr/>
          </p:nvSpPr>
          <p:spPr bwMode="auto">
            <a:xfrm>
              <a:off x="2268" y="3322"/>
              <a:ext cx="14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a:t>
              </a:r>
              <a:endParaRPr lang="en-IE" sz="500" dirty="0"/>
            </a:p>
          </p:txBody>
        </p:sp>
        <p:sp>
          <p:nvSpPr>
            <p:cNvPr id="47" name="Rectangle 46"/>
            <p:cNvSpPr>
              <a:spLocks noChangeArrowheads="1"/>
            </p:cNvSpPr>
            <p:nvPr/>
          </p:nvSpPr>
          <p:spPr bwMode="auto">
            <a:xfrm>
              <a:off x="3020" y="3322"/>
              <a:ext cx="216"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no</a:t>
              </a:r>
              <a:endParaRPr lang="en-IE" sz="500" dirty="0"/>
            </a:p>
          </p:txBody>
        </p:sp>
        <p:sp>
          <p:nvSpPr>
            <p:cNvPr id="48" name="Rectangle 47"/>
            <p:cNvSpPr>
              <a:spLocks noChangeArrowheads="1"/>
            </p:cNvSpPr>
            <p:nvPr/>
          </p:nvSpPr>
          <p:spPr bwMode="auto">
            <a:xfrm>
              <a:off x="216" y="3542"/>
              <a:ext cx="451"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Dave</a:t>
              </a:r>
              <a:endParaRPr lang="en-IE" sz="500" dirty="0"/>
            </a:p>
          </p:txBody>
        </p:sp>
        <p:sp>
          <p:nvSpPr>
            <p:cNvPr id="49" name="Rectangle 48"/>
            <p:cNvSpPr>
              <a:spLocks noChangeArrowheads="1"/>
            </p:cNvSpPr>
            <p:nvPr/>
          </p:nvSpPr>
          <p:spPr bwMode="auto">
            <a:xfrm>
              <a:off x="1214" y="3542"/>
              <a:ext cx="37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solidFill>
                    <a:srgbClr val="000000"/>
                  </a:solidFill>
                  <a:latin typeface="Arial" charset="0"/>
                </a:rPr>
                <a:t>0.11</a:t>
              </a:r>
              <a:endParaRPr lang="en-IE" sz="600" dirty="0"/>
            </a:p>
          </p:txBody>
        </p:sp>
        <p:sp>
          <p:nvSpPr>
            <p:cNvPr id="50" name="Rectangle 49"/>
            <p:cNvSpPr>
              <a:spLocks noChangeArrowheads="1"/>
            </p:cNvSpPr>
            <p:nvPr/>
          </p:nvSpPr>
          <p:spPr bwMode="auto">
            <a:xfrm>
              <a:off x="2268" y="3542"/>
              <a:ext cx="14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a:t>
              </a:r>
              <a:endParaRPr lang="en-IE" sz="500" dirty="0"/>
            </a:p>
          </p:txBody>
        </p:sp>
        <p:sp>
          <p:nvSpPr>
            <p:cNvPr id="51" name="Rectangle 50"/>
            <p:cNvSpPr>
              <a:spLocks noChangeArrowheads="1"/>
            </p:cNvSpPr>
            <p:nvPr/>
          </p:nvSpPr>
          <p:spPr bwMode="auto">
            <a:xfrm>
              <a:off x="2981" y="3542"/>
              <a:ext cx="30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yes</a:t>
              </a:r>
              <a:endParaRPr lang="en-IE" sz="500" dirty="0"/>
            </a:p>
          </p:txBody>
        </p:sp>
        <p:sp>
          <p:nvSpPr>
            <p:cNvPr id="52" name="Rectangle 51"/>
            <p:cNvSpPr>
              <a:spLocks noChangeArrowheads="1"/>
            </p:cNvSpPr>
            <p:nvPr/>
          </p:nvSpPr>
          <p:spPr bwMode="auto">
            <a:xfrm>
              <a:off x="216" y="3763"/>
              <a:ext cx="451"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Anne</a:t>
              </a:r>
              <a:endParaRPr lang="en-IE" sz="500" dirty="0"/>
            </a:p>
          </p:txBody>
        </p:sp>
        <p:sp>
          <p:nvSpPr>
            <p:cNvPr id="53" name="Rectangle 52"/>
            <p:cNvSpPr>
              <a:spLocks noChangeArrowheads="1"/>
            </p:cNvSpPr>
            <p:nvPr/>
          </p:nvSpPr>
          <p:spPr bwMode="auto">
            <a:xfrm>
              <a:off x="1215" y="3763"/>
              <a:ext cx="37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solidFill>
                    <a:srgbClr val="000000"/>
                  </a:solidFill>
                  <a:latin typeface="Arial" charset="0"/>
                </a:rPr>
                <a:t>0.33</a:t>
              </a:r>
              <a:endParaRPr lang="en-IE" sz="600" dirty="0"/>
            </a:p>
          </p:txBody>
        </p:sp>
        <p:sp>
          <p:nvSpPr>
            <p:cNvPr id="54" name="Rectangle 53"/>
            <p:cNvSpPr>
              <a:spLocks noChangeArrowheads="1"/>
            </p:cNvSpPr>
            <p:nvPr/>
          </p:nvSpPr>
          <p:spPr bwMode="auto">
            <a:xfrm>
              <a:off x="2268" y="3763"/>
              <a:ext cx="14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a:t>
              </a:r>
              <a:endParaRPr lang="en-IE" sz="500" dirty="0"/>
            </a:p>
          </p:txBody>
        </p:sp>
        <p:sp>
          <p:nvSpPr>
            <p:cNvPr id="55" name="Rectangle 54"/>
            <p:cNvSpPr>
              <a:spLocks noChangeArrowheads="1"/>
            </p:cNvSpPr>
            <p:nvPr/>
          </p:nvSpPr>
          <p:spPr bwMode="auto">
            <a:xfrm>
              <a:off x="2981" y="3763"/>
              <a:ext cx="30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yes</a:t>
              </a:r>
              <a:endParaRPr lang="en-IE" sz="500" dirty="0"/>
            </a:p>
          </p:txBody>
        </p:sp>
        <p:sp>
          <p:nvSpPr>
            <p:cNvPr id="56" name="Line 54"/>
            <p:cNvSpPr>
              <a:spLocks noChangeShapeType="1"/>
            </p:cNvSpPr>
            <p:nvPr/>
          </p:nvSpPr>
          <p:spPr bwMode="auto">
            <a:xfrm flipV="1">
              <a:off x="182"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57" name="Rectangle 56"/>
            <p:cNvSpPr>
              <a:spLocks noChangeArrowheads="1"/>
            </p:cNvSpPr>
            <p:nvPr/>
          </p:nvSpPr>
          <p:spPr bwMode="auto">
            <a:xfrm>
              <a:off x="182"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58" name="Line 56"/>
            <p:cNvSpPr>
              <a:spLocks noChangeShapeType="1"/>
            </p:cNvSpPr>
            <p:nvPr/>
          </p:nvSpPr>
          <p:spPr bwMode="auto">
            <a:xfrm flipV="1">
              <a:off x="773"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59" name="Rectangle 58"/>
            <p:cNvSpPr>
              <a:spLocks noChangeArrowheads="1"/>
            </p:cNvSpPr>
            <p:nvPr/>
          </p:nvSpPr>
          <p:spPr bwMode="auto">
            <a:xfrm>
              <a:off x="773"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60" name="Line 58"/>
            <p:cNvSpPr>
              <a:spLocks noChangeShapeType="1"/>
            </p:cNvSpPr>
            <p:nvPr/>
          </p:nvSpPr>
          <p:spPr bwMode="auto">
            <a:xfrm flipV="1">
              <a:off x="1979"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61" name="Rectangle 60"/>
            <p:cNvSpPr>
              <a:spLocks noChangeArrowheads="1"/>
            </p:cNvSpPr>
            <p:nvPr/>
          </p:nvSpPr>
          <p:spPr bwMode="auto">
            <a:xfrm>
              <a:off x="1979"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62" name="Line 60"/>
            <p:cNvSpPr>
              <a:spLocks noChangeShapeType="1"/>
            </p:cNvSpPr>
            <p:nvPr/>
          </p:nvSpPr>
          <p:spPr bwMode="auto">
            <a:xfrm flipV="1">
              <a:off x="2652"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63" name="Rectangle 62"/>
            <p:cNvSpPr>
              <a:spLocks noChangeArrowheads="1"/>
            </p:cNvSpPr>
            <p:nvPr/>
          </p:nvSpPr>
          <p:spPr bwMode="auto">
            <a:xfrm>
              <a:off x="2652"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64" name="Rectangle 63"/>
            <p:cNvSpPr>
              <a:spLocks noChangeArrowheads="1"/>
            </p:cNvSpPr>
            <p:nvPr/>
          </p:nvSpPr>
          <p:spPr bwMode="auto">
            <a:xfrm>
              <a:off x="187" y="2405"/>
              <a:ext cx="3412" cy="1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65" name="Line 63"/>
            <p:cNvSpPr>
              <a:spLocks noChangeShapeType="1"/>
            </p:cNvSpPr>
            <p:nvPr/>
          </p:nvSpPr>
          <p:spPr bwMode="auto">
            <a:xfrm flipV="1">
              <a:off x="3594"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66" name="Rectangle 65"/>
            <p:cNvSpPr>
              <a:spLocks noChangeArrowheads="1"/>
            </p:cNvSpPr>
            <p:nvPr/>
          </p:nvSpPr>
          <p:spPr bwMode="auto">
            <a:xfrm>
              <a:off x="3594"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67" name="Line 65"/>
            <p:cNvSpPr>
              <a:spLocks noChangeShapeType="1"/>
            </p:cNvSpPr>
            <p:nvPr/>
          </p:nvSpPr>
          <p:spPr bwMode="auto">
            <a:xfrm>
              <a:off x="773" y="2415"/>
              <a:ext cx="0" cy="22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68" name="Rectangle 67"/>
            <p:cNvSpPr>
              <a:spLocks noChangeArrowheads="1"/>
            </p:cNvSpPr>
            <p:nvPr/>
          </p:nvSpPr>
          <p:spPr bwMode="auto">
            <a:xfrm>
              <a:off x="773" y="2415"/>
              <a:ext cx="5" cy="22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69" name="Line 67"/>
            <p:cNvSpPr>
              <a:spLocks noChangeShapeType="1"/>
            </p:cNvSpPr>
            <p:nvPr/>
          </p:nvSpPr>
          <p:spPr bwMode="auto">
            <a:xfrm>
              <a:off x="1979" y="2415"/>
              <a:ext cx="0" cy="22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70" name="Rectangle 69"/>
            <p:cNvSpPr>
              <a:spLocks noChangeArrowheads="1"/>
            </p:cNvSpPr>
            <p:nvPr/>
          </p:nvSpPr>
          <p:spPr bwMode="auto">
            <a:xfrm>
              <a:off x="1979" y="2415"/>
              <a:ext cx="5" cy="22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71" name="Line 69"/>
            <p:cNvSpPr>
              <a:spLocks noChangeShapeType="1"/>
            </p:cNvSpPr>
            <p:nvPr/>
          </p:nvSpPr>
          <p:spPr bwMode="auto">
            <a:xfrm>
              <a:off x="2652" y="2415"/>
              <a:ext cx="0" cy="22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72" name="Rectangle 71"/>
            <p:cNvSpPr>
              <a:spLocks noChangeArrowheads="1"/>
            </p:cNvSpPr>
            <p:nvPr/>
          </p:nvSpPr>
          <p:spPr bwMode="auto">
            <a:xfrm>
              <a:off x="2652" y="2415"/>
              <a:ext cx="5" cy="22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73" name="Rectangle 72"/>
            <p:cNvSpPr>
              <a:spLocks noChangeArrowheads="1"/>
            </p:cNvSpPr>
            <p:nvPr/>
          </p:nvSpPr>
          <p:spPr bwMode="auto">
            <a:xfrm>
              <a:off x="187" y="2635"/>
              <a:ext cx="3412" cy="1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74" name="Line 72"/>
            <p:cNvSpPr>
              <a:spLocks noChangeShapeType="1"/>
            </p:cNvSpPr>
            <p:nvPr/>
          </p:nvSpPr>
          <p:spPr bwMode="auto">
            <a:xfrm>
              <a:off x="187" y="2861"/>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75" name="Rectangle 74"/>
            <p:cNvSpPr>
              <a:spLocks noChangeArrowheads="1"/>
            </p:cNvSpPr>
            <p:nvPr/>
          </p:nvSpPr>
          <p:spPr bwMode="auto">
            <a:xfrm>
              <a:off x="187" y="2861"/>
              <a:ext cx="3402"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76" name="Line 74"/>
            <p:cNvSpPr>
              <a:spLocks noChangeShapeType="1"/>
            </p:cNvSpPr>
            <p:nvPr/>
          </p:nvSpPr>
          <p:spPr bwMode="auto">
            <a:xfrm>
              <a:off x="187" y="3082"/>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77" name="Rectangle 76"/>
            <p:cNvSpPr>
              <a:spLocks noChangeArrowheads="1"/>
            </p:cNvSpPr>
            <p:nvPr/>
          </p:nvSpPr>
          <p:spPr bwMode="auto">
            <a:xfrm>
              <a:off x="187" y="3082"/>
              <a:ext cx="3402" cy="4"/>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78" name="Line 76"/>
            <p:cNvSpPr>
              <a:spLocks noChangeShapeType="1"/>
            </p:cNvSpPr>
            <p:nvPr/>
          </p:nvSpPr>
          <p:spPr bwMode="auto">
            <a:xfrm>
              <a:off x="187" y="3302"/>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79" name="Rectangle 78"/>
            <p:cNvSpPr>
              <a:spLocks noChangeArrowheads="1"/>
            </p:cNvSpPr>
            <p:nvPr/>
          </p:nvSpPr>
          <p:spPr bwMode="auto">
            <a:xfrm>
              <a:off x="187" y="3302"/>
              <a:ext cx="3402"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80" name="Line 78"/>
            <p:cNvSpPr>
              <a:spLocks noChangeShapeType="1"/>
            </p:cNvSpPr>
            <p:nvPr/>
          </p:nvSpPr>
          <p:spPr bwMode="auto">
            <a:xfrm>
              <a:off x="187" y="3523"/>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81" name="Rectangle 80"/>
            <p:cNvSpPr>
              <a:spLocks noChangeArrowheads="1"/>
            </p:cNvSpPr>
            <p:nvPr/>
          </p:nvSpPr>
          <p:spPr bwMode="auto">
            <a:xfrm>
              <a:off x="187" y="3523"/>
              <a:ext cx="3402"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82" name="Line 80"/>
            <p:cNvSpPr>
              <a:spLocks noChangeShapeType="1"/>
            </p:cNvSpPr>
            <p:nvPr/>
          </p:nvSpPr>
          <p:spPr bwMode="auto">
            <a:xfrm>
              <a:off x="187" y="3744"/>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83" name="Rectangle 82"/>
            <p:cNvSpPr>
              <a:spLocks noChangeArrowheads="1"/>
            </p:cNvSpPr>
            <p:nvPr/>
          </p:nvSpPr>
          <p:spPr bwMode="auto">
            <a:xfrm>
              <a:off x="187" y="3744"/>
              <a:ext cx="3402"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84" name="Rectangle 83"/>
            <p:cNvSpPr>
              <a:spLocks noChangeArrowheads="1"/>
            </p:cNvSpPr>
            <p:nvPr/>
          </p:nvSpPr>
          <p:spPr bwMode="auto">
            <a:xfrm>
              <a:off x="177" y="2405"/>
              <a:ext cx="10" cy="156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85" name="Line 83"/>
            <p:cNvSpPr>
              <a:spLocks noChangeShapeType="1"/>
            </p:cNvSpPr>
            <p:nvPr/>
          </p:nvSpPr>
          <p:spPr bwMode="auto">
            <a:xfrm>
              <a:off x="773" y="2645"/>
              <a:ext cx="0" cy="1319"/>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86" name="Rectangle 85"/>
            <p:cNvSpPr>
              <a:spLocks noChangeArrowheads="1"/>
            </p:cNvSpPr>
            <p:nvPr/>
          </p:nvSpPr>
          <p:spPr bwMode="auto">
            <a:xfrm>
              <a:off x="773" y="2645"/>
              <a:ext cx="5" cy="131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87" name="Line 85"/>
            <p:cNvSpPr>
              <a:spLocks noChangeShapeType="1"/>
            </p:cNvSpPr>
            <p:nvPr/>
          </p:nvSpPr>
          <p:spPr bwMode="auto">
            <a:xfrm>
              <a:off x="1979" y="2645"/>
              <a:ext cx="0" cy="1319"/>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88" name="Rectangle 87"/>
            <p:cNvSpPr>
              <a:spLocks noChangeArrowheads="1"/>
            </p:cNvSpPr>
            <p:nvPr/>
          </p:nvSpPr>
          <p:spPr bwMode="auto">
            <a:xfrm>
              <a:off x="1979" y="2645"/>
              <a:ext cx="5" cy="131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89" name="Line 87"/>
            <p:cNvSpPr>
              <a:spLocks noChangeShapeType="1"/>
            </p:cNvSpPr>
            <p:nvPr/>
          </p:nvSpPr>
          <p:spPr bwMode="auto">
            <a:xfrm>
              <a:off x="2652" y="2645"/>
              <a:ext cx="0" cy="1319"/>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90" name="Rectangle 89"/>
            <p:cNvSpPr>
              <a:spLocks noChangeArrowheads="1"/>
            </p:cNvSpPr>
            <p:nvPr/>
          </p:nvSpPr>
          <p:spPr bwMode="auto">
            <a:xfrm>
              <a:off x="2652" y="2645"/>
              <a:ext cx="5" cy="131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91" name="Rectangle 90"/>
            <p:cNvSpPr>
              <a:spLocks noChangeArrowheads="1"/>
            </p:cNvSpPr>
            <p:nvPr/>
          </p:nvSpPr>
          <p:spPr bwMode="auto">
            <a:xfrm>
              <a:off x="187" y="3964"/>
              <a:ext cx="3412" cy="1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92" name="Rectangle 91"/>
            <p:cNvSpPr>
              <a:spLocks noChangeArrowheads="1"/>
            </p:cNvSpPr>
            <p:nvPr/>
          </p:nvSpPr>
          <p:spPr bwMode="auto">
            <a:xfrm>
              <a:off x="3589" y="2415"/>
              <a:ext cx="10" cy="155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93" name="Line 91"/>
            <p:cNvSpPr>
              <a:spLocks noChangeShapeType="1"/>
            </p:cNvSpPr>
            <p:nvPr/>
          </p:nvSpPr>
          <p:spPr bwMode="auto">
            <a:xfrm>
              <a:off x="182" y="3974"/>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94" name="Rectangle 93"/>
            <p:cNvSpPr>
              <a:spLocks noChangeArrowheads="1"/>
            </p:cNvSpPr>
            <p:nvPr/>
          </p:nvSpPr>
          <p:spPr bwMode="auto">
            <a:xfrm>
              <a:off x="182" y="3974"/>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95" name="Line 93"/>
            <p:cNvSpPr>
              <a:spLocks noChangeShapeType="1"/>
            </p:cNvSpPr>
            <p:nvPr/>
          </p:nvSpPr>
          <p:spPr bwMode="auto">
            <a:xfrm>
              <a:off x="773" y="3974"/>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96" name="Rectangle 95"/>
            <p:cNvSpPr>
              <a:spLocks noChangeArrowheads="1"/>
            </p:cNvSpPr>
            <p:nvPr/>
          </p:nvSpPr>
          <p:spPr bwMode="auto">
            <a:xfrm>
              <a:off x="773" y="3974"/>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97" name="Line 95"/>
            <p:cNvSpPr>
              <a:spLocks noChangeShapeType="1"/>
            </p:cNvSpPr>
            <p:nvPr/>
          </p:nvSpPr>
          <p:spPr bwMode="auto">
            <a:xfrm>
              <a:off x="1979" y="3974"/>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98" name="Rectangle 97"/>
            <p:cNvSpPr>
              <a:spLocks noChangeArrowheads="1"/>
            </p:cNvSpPr>
            <p:nvPr/>
          </p:nvSpPr>
          <p:spPr bwMode="auto">
            <a:xfrm>
              <a:off x="1979" y="3974"/>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99" name="Line 97"/>
            <p:cNvSpPr>
              <a:spLocks noChangeShapeType="1"/>
            </p:cNvSpPr>
            <p:nvPr/>
          </p:nvSpPr>
          <p:spPr bwMode="auto">
            <a:xfrm>
              <a:off x="2652" y="3974"/>
              <a:ext cx="1" cy="1"/>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00" name="Rectangle 99"/>
            <p:cNvSpPr>
              <a:spLocks noChangeArrowheads="1"/>
            </p:cNvSpPr>
            <p:nvPr/>
          </p:nvSpPr>
          <p:spPr bwMode="auto">
            <a:xfrm>
              <a:off x="2652" y="3974"/>
              <a:ext cx="5"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01" name="Line 99"/>
            <p:cNvSpPr>
              <a:spLocks noChangeShapeType="1"/>
            </p:cNvSpPr>
            <p:nvPr/>
          </p:nvSpPr>
          <p:spPr bwMode="auto">
            <a:xfrm>
              <a:off x="3594" y="3974"/>
              <a:ext cx="1" cy="1"/>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02" name="Rectangle 101"/>
            <p:cNvSpPr>
              <a:spLocks noChangeArrowheads="1"/>
            </p:cNvSpPr>
            <p:nvPr/>
          </p:nvSpPr>
          <p:spPr bwMode="auto">
            <a:xfrm>
              <a:off x="3594" y="3974"/>
              <a:ext cx="5"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03" name="Line 101"/>
            <p:cNvSpPr>
              <a:spLocks noChangeShapeType="1"/>
            </p:cNvSpPr>
            <p:nvPr/>
          </p:nvSpPr>
          <p:spPr bwMode="auto">
            <a:xfrm>
              <a:off x="3599"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04" name="Rectangle 103"/>
            <p:cNvSpPr>
              <a:spLocks noChangeArrowheads="1"/>
            </p:cNvSpPr>
            <p:nvPr/>
          </p:nvSpPr>
          <p:spPr bwMode="auto">
            <a:xfrm>
              <a:off x="3599" y="2410"/>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05" name="Line 103"/>
            <p:cNvSpPr>
              <a:spLocks noChangeShapeType="1"/>
            </p:cNvSpPr>
            <p:nvPr/>
          </p:nvSpPr>
          <p:spPr bwMode="auto">
            <a:xfrm>
              <a:off x="3599" y="264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06" name="Rectangle 105"/>
            <p:cNvSpPr>
              <a:spLocks noChangeArrowheads="1"/>
            </p:cNvSpPr>
            <p:nvPr/>
          </p:nvSpPr>
          <p:spPr bwMode="auto">
            <a:xfrm>
              <a:off x="3599" y="2640"/>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07" name="Line 105"/>
            <p:cNvSpPr>
              <a:spLocks noChangeShapeType="1"/>
            </p:cNvSpPr>
            <p:nvPr/>
          </p:nvSpPr>
          <p:spPr bwMode="auto">
            <a:xfrm>
              <a:off x="3599" y="2861"/>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08" name="Rectangle 107"/>
            <p:cNvSpPr>
              <a:spLocks noChangeArrowheads="1"/>
            </p:cNvSpPr>
            <p:nvPr/>
          </p:nvSpPr>
          <p:spPr bwMode="auto">
            <a:xfrm>
              <a:off x="3599" y="2861"/>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09" name="Line 107"/>
            <p:cNvSpPr>
              <a:spLocks noChangeShapeType="1"/>
            </p:cNvSpPr>
            <p:nvPr/>
          </p:nvSpPr>
          <p:spPr bwMode="auto">
            <a:xfrm>
              <a:off x="3599" y="3082"/>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10" name="Rectangle 109"/>
            <p:cNvSpPr>
              <a:spLocks noChangeArrowheads="1"/>
            </p:cNvSpPr>
            <p:nvPr/>
          </p:nvSpPr>
          <p:spPr bwMode="auto">
            <a:xfrm>
              <a:off x="3599" y="3082"/>
              <a:ext cx="5" cy="4"/>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11" name="Line 109"/>
            <p:cNvSpPr>
              <a:spLocks noChangeShapeType="1"/>
            </p:cNvSpPr>
            <p:nvPr/>
          </p:nvSpPr>
          <p:spPr bwMode="auto">
            <a:xfrm>
              <a:off x="3599" y="3302"/>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12" name="Rectangle 111"/>
            <p:cNvSpPr>
              <a:spLocks noChangeArrowheads="1"/>
            </p:cNvSpPr>
            <p:nvPr/>
          </p:nvSpPr>
          <p:spPr bwMode="auto">
            <a:xfrm>
              <a:off x="3599" y="3302"/>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13" name="Line 111"/>
            <p:cNvSpPr>
              <a:spLocks noChangeShapeType="1"/>
            </p:cNvSpPr>
            <p:nvPr/>
          </p:nvSpPr>
          <p:spPr bwMode="auto">
            <a:xfrm>
              <a:off x="3599" y="3523"/>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14" name="Rectangle 113"/>
            <p:cNvSpPr>
              <a:spLocks noChangeArrowheads="1"/>
            </p:cNvSpPr>
            <p:nvPr/>
          </p:nvSpPr>
          <p:spPr bwMode="auto">
            <a:xfrm>
              <a:off x="3599" y="3523"/>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15" name="Line 113"/>
            <p:cNvSpPr>
              <a:spLocks noChangeShapeType="1"/>
            </p:cNvSpPr>
            <p:nvPr/>
          </p:nvSpPr>
          <p:spPr bwMode="auto">
            <a:xfrm>
              <a:off x="3599" y="3744"/>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16" name="Rectangle 115"/>
            <p:cNvSpPr>
              <a:spLocks noChangeArrowheads="1"/>
            </p:cNvSpPr>
            <p:nvPr/>
          </p:nvSpPr>
          <p:spPr bwMode="auto">
            <a:xfrm>
              <a:off x="3599" y="3744"/>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17" name="Line 115"/>
            <p:cNvSpPr>
              <a:spLocks noChangeShapeType="1"/>
            </p:cNvSpPr>
            <p:nvPr/>
          </p:nvSpPr>
          <p:spPr bwMode="auto">
            <a:xfrm>
              <a:off x="3599" y="3969"/>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18" name="Rectangle 117"/>
            <p:cNvSpPr>
              <a:spLocks noChangeArrowheads="1"/>
            </p:cNvSpPr>
            <p:nvPr/>
          </p:nvSpPr>
          <p:spPr bwMode="auto">
            <a:xfrm>
              <a:off x="3599" y="3969"/>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grpSp>
      <p:sp>
        <p:nvSpPr>
          <p:cNvPr id="119" name="Right Arrow 46"/>
          <p:cNvSpPr/>
          <p:nvPr/>
        </p:nvSpPr>
        <p:spPr>
          <a:xfrm>
            <a:off x="3136803" y="3782412"/>
            <a:ext cx="668376" cy="450205"/>
          </a:xfrm>
          <a:prstGeom prst="rightArrow">
            <a:avLst>
              <a:gd name="adj1" fmla="val 62816"/>
              <a:gd name="adj2" fmla="val 48398"/>
            </a:avLst>
          </a:prstGeom>
          <a:solidFill>
            <a:schemeClr val="accent1"/>
          </a:solidFill>
          <a:ln w="19050" cap="flat" cmpd="sng" algn="ctr">
            <a:solidFill>
              <a:schemeClr val="tx1">
                <a:lumMod val="75000"/>
                <a:lumOff val="25000"/>
              </a:schemeClr>
            </a:solidFill>
            <a:prstDash val="solid"/>
            <a:round/>
            <a:headEnd type="none" w="med" len="med"/>
            <a:tailEnd type="triangle" w="med" len="med"/>
          </a:ln>
          <a:effectLst/>
        </p:spPr>
        <p:txBody>
          <a:bodyPr lIns="91431" tIns="0" rIns="91431" bIns="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US" sz="700" dirty="0">
              <a:solidFill>
                <a:schemeClr val="bg1"/>
              </a:solidFill>
            </a:endParaRPr>
          </a:p>
        </p:txBody>
      </p:sp>
      <p:sp>
        <p:nvSpPr>
          <p:cNvPr id="132" name="TextBox 51"/>
          <p:cNvSpPr txBox="1"/>
          <p:nvPr/>
        </p:nvSpPr>
        <p:spPr>
          <a:xfrm>
            <a:off x="1762470" y="2516752"/>
            <a:ext cx="1669111" cy="738664"/>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b="1" dirty="0"/>
              <a:t>Features</a:t>
            </a:r>
            <a:endParaRPr lang="en-US" b="1" dirty="0"/>
          </a:p>
          <a:p>
            <a:pPr algn="ctr"/>
            <a:r>
              <a:rPr lang="en-US" dirty="0"/>
              <a:t>Structured Data</a:t>
            </a:r>
          </a:p>
        </p:txBody>
      </p:sp>
      <p:cxnSp>
        <p:nvCxnSpPr>
          <p:cNvPr id="133" name="Straight Connector 132"/>
          <p:cNvCxnSpPr/>
          <p:nvPr/>
        </p:nvCxnSpPr>
        <p:spPr>
          <a:xfrm>
            <a:off x="5826644" y="1648047"/>
            <a:ext cx="0" cy="5124893"/>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134" name="TextBox 51"/>
          <p:cNvSpPr txBox="1"/>
          <p:nvPr/>
        </p:nvSpPr>
        <p:spPr>
          <a:xfrm>
            <a:off x="1530808" y="6380253"/>
            <a:ext cx="2181175" cy="461665"/>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b="1" dirty="0"/>
              <a:t>Set up/ training</a:t>
            </a:r>
          </a:p>
        </p:txBody>
      </p:sp>
      <p:pic>
        <p:nvPicPr>
          <p:cNvPr id="138" name="Picture 137"/>
          <p:cNvPicPr>
            <a:picLocks noChangeAspect="1"/>
          </p:cNvPicPr>
          <p:nvPr/>
        </p:nvPicPr>
        <p:blipFill>
          <a:blip r:embed="rId2"/>
          <a:stretch>
            <a:fillRect/>
          </a:stretch>
        </p:blipFill>
        <p:spPr>
          <a:xfrm>
            <a:off x="6659835" y="2044631"/>
            <a:ext cx="1880909" cy="1880909"/>
          </a:xfrm>
          <a:prstGeom prst="rect">
            <a:avLst/>
          </a:prstGeom>
        </p:spPr>
      </p:pic>
      <p:cxnSp>
        <p:nvCxnSpPr>
          <p:cNvPr id="141" name="Straight Arrow Connector 140"/>
          <p:cNvCxnSpPr>
            <a:cxnSpLocks/>
          </p:cNvCxnSpPr>
          <p:nvPr/>
        </p:nvCxnSpPr>
        <p:spPr>
          <a:xfrm flipV="1">
            <a:off x="5493212" y="2741992"/>
            <a:ext cx="1067076" cy="575381"/>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45" name="Rectangle 144"/>
          <p:cNvSpPr/>
          <p:nvPr/>
        </p:nvSpPr>
        <p:spPr>
          <a:xfrm>
            <a:off x="271953" y="2105897"/>
            <a:ext cx="4665226" cy="954107"/>
          </a:xfrm>
          <a:prstGeom prst="rect">
            <a:avLst/>
          </a:prstGeom>
        </p:spPr>
        <p:txBody>
          <a:bodyPr wrap="square">
            <a:spAutoFit/>
          </a:bodyPr>
          <a:lstStyle/>
          <a:p>
            <a:pPr algn="ctr"/>
            <a:r>
              <a:rPr lang="en-US" sz="2800" dirty="0">
                <a:solidFill>
                  <a:srgbClr val="00B050"/>
                </a:solidFill>
              </a:rPr>
              <a:t>Labelled</a:t>
            </a:r>
          </a:p>
          <a:p>
            <a:pPr algn="ctr"/>
            <a:endParaRPr lang="en-US" sz="2800" dirty="0"/>
          </a:p>
        </p:txBody>
      </p:sp>
      <p:sp>
        <p:nvSpPr>
          <p:cNvPr id="147" name="TextBox 51"/>
          <p:cNvSpPr txBox="1"/>
          <p:nvPr/>
        </p:nvSpPr>
        <p:spPr>
          <a:xfrm>
            <a:off x="6375294" y="4041738"/>
            <a:ext cx="2525136" cy="2769989"/>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i="1" dirty="0"/>
              <a:t>Use for: </a:t>
            </a:r>
          </a:p>
          <a:p>
            <a:pPr algn="ctr"/>
            <a:endParaRPr lang="en-US" sz="600" i="1" dirty="0"/>
          </a:p>
          <a:p>
            <a:pPr marL="342900" indent="-342900">
              <a:buFont typeface="Arial" panose="020B0604020202020204" pitchFamily="34" charset="0"/>
              <a:buChar char="•"/>
            </a:pPr>
            <a:r>
              <a:rPr lang="en-US" sz="2400" i="1" dirty="0"/>
              <a:t>Sentiment analysis</a:t>
            </a:r>
          </a:p>
          <a:p>
            <a:pPr marL="342900" indent="-342900">
              <a:buFont typeface="Arial" panose="020B0604020202020204" pitchFamily="34" charset="0"/>
              <a:buChar char="•"/>
            </a:pPr>
            <a:r>
              <a:rPr lang="en-US" sz="2400" i="1" dirty="0"/>
              <a:t>Document categorization</a:t>
            </a:r>
          </a:p>
          <a:p>
            <a:pPr marL="342900" indent="-342900">
              <a:buFont typeface="Arial" panose="020B0604020202020204" pitchFamily="34" charset="0"/>
              <a:buChar char="•"/>
            </a:pPr>
            <a:r>
              <a:rPr lang="en-US" sz="2400" i="1" dirty="0"/>
              <a:t>Filtering (e.g. spam)</a:t>
            </a:r>
          </a:p>
        </p:txBody>
      </p:sp>
      <p:sp>
        <p:nvSpPr>
          <p:cNvPr id="150" name="Title 1"/>
          <p:cNvSpPr>
            <a:spLocks noGrp="1"/>
          </p:cNvSpPr>
          <p:nvPr>
            <p:ph type="title"/>
          </p:nvPr>
        </p:nvSpPr>
        <p:spPr>
          <a:xfrm>
            <a:off x="289918" y="191942"/>
            <a:ext cx="6929590" cy="1286075"/>
          </a:xfrm>
        </p:spPr>
        <p:txBody>
          <a:bodyPr/>
          <a:lstStyle/>
          <a:p>
            <a:r>
              <a:rPr lang="en-IE" sz="4200" dirty="0"/>
              <a:t>Supervised Machine learning in text analytics</a:t>
            </a:r>
          </a:p>
        </p:txBody>
      </p:sp>
      <p:sp>
        <p:nvSpPr>
          <p:cNvPr id="151" name="Rectangle 150"/>
          <p:cNvSpPr/>
          <p:nvPr/>
        </p:nvSpPr>
        <p:spPr>
          <a:xfrm>
            <a:off x="164931" y="2988253"/>
            <a:ext cx="1331391" cy="369332"/>
          </a:xfrm>
          <a:prstGeom prst="rect">
            <a:avLst/>
          </a:prstGeom>
        </p:spPr>
        <p:txBody>
          <a:bodyPr wrap="none">
            <a:spAutoFit/>
          </a:bodyPr>
          <a:lstStyle/>
          <a:p>
            <a:pPr algn="ctr"/>
            <a:r>
              <a:rPr lang="en-US" dirty="0"/>
              <a:t>Text sources</a:t>
            </a:r>
          </a:p>
        </p:txBody>
      </p:sp>
      <p:grpSp>
        <p:nvGrpSpPr>
          <p:cNvPr id="152" name="Group 151"/>
          <p:cNvGrpSpPr/>
          <p:nvPr/>
        </p:nvGrpSpPr>
        <p:grpSpPr>
          <a:xfrm>
            <a:off x="174363" y="3741606"/>
            <a:ext cx="1119097" cy="1014297"/>
            <a:chOff x="3352800" y="3810000"/>
            <a:chExt cx="2558866" cy="2424987"/>
          </a:xfrm>
        </p:grpSpPr>
        <p:grpSp>
          <p:nvGrpSpPr>
            <p:cNvPr id="153" name="Group 152"/>
            <p:cNvGrpSpPr/>
            <p:nvPr/>
          </p:nvGrpSpPr>
          <p:grpSpPr>
            <a:xfrm>
              <a:off x="3438525" y="4094010"/>
              <a:ext cx="1018176" cy="1219535"/>
              <a:chOff x="2655299" y="4196119"/>
              <a:chExt cx="1018176" cy="1219535"/>
            </a:xfrm>
          </p:grpSpPr>
          <p:sp>
            <p:nvSpPr>
              <p:cNvPr id="182" name="Document 31"/>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183" name="Straight Connector 182"/>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84" name="Straight Connector 183"/>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85" name="Straight Connector 184"/>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86" name="Straight Connector 185"/>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87" name="Straight Connector 186"/>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54" name="Group 153"/>
            <p:cNvGrpSpPr/>
            <p:nvPr/>
          </p:nvGrpSpPr>
          <p:grpSpPr>
            <a:xfrm>
              <a:off x="3352800" y="5015452"/>
              <a:ext cx="1018176" cy="1219535"/>
              <a:chOff x="2655299" y="4196119"/>
              <a:chExt cx="1018176" cy="1219535"/>
            </a:xfrm>
          </p:grpSpPr>
          <p:sp>
            <p:nvSpPr>
              <p:cNvPr id="176" name="Document 25"/>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177" name="Straight Connector 176"/>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78" name="Straight Connector 177"/>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79" name="Straight Connector 178"/>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80" name="Straight Connector 179"/>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81" name="Straight Connector 180"/>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55" name="Group 154"/>
            <p:cNvGrpSpPr/>
            <p:nvPr/>
          </p:nvGrpSpPr>
          <p:grpSpPr>
            <a:xfrm>
              <a:off x="4277814" y="3810000"/>
              <a:ext cx="1018176" cy="1219535"/>
              <a:chOff x="2655299" y="4196119"/>
              <a:chExt cx="1018176" cy="1219535"/>
            </a:xfrm>
          </p:grpSpPr>
          <p:sp>
            <p:nvSpPr>
              <p:cNvPr id="170" name="Document 19"/>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171" name="Straight Connector 170"/>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72" name="Straight Connector 171"/>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73" name="Straight Connector 172"/>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74" name="Straight Connector 173"/>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75" name="Straight Connector 174"/>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56" name="Group 155"/>
            <p:cNvGrpSpPr/>
            <p:nvPr/>
          </p:nvGrpSpPr>
          <p:grpSpPr>
            <a:xfrm>
              <a:off x="4699001" y="4121675"/>
              <a:ext cx="1018176" cy="1219535"/>
              <a:chOff x="2655299" y="4196119"/>
              <a:chExt cx="1018176" cy="1219535"/>
            </a:xfrm>
          </p:grpSpPr>
          <p:sp>
            <p:nvSpPr>
              <p:cNvPr id="164" name="Document 13"/>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165" name="Straight Connector 164"/>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6" name="Straight Connector 165"/>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7" name="Straight Connector 166"/>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8" name="Straight Connector 167"/>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9" name="Straight Connector 168"/>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57" name="Group 156"/>
            <p:cNvGrpSpPr/>
            <p:nvPr/>
          </p:nvGrpSpPr>
          <p:grpSpPr>
            <a:xfrm>
              <a:off x="4893490" y="4958436"/>
              <a:ext cx="1018176" cy="1219535"/>
              <a:chOff x="2655299" y="4196119"/>
              <a:chExt cx="1018176" cy="1219535"/>
            </a:xfrm>
          </p:grpSpPr>
          <p:sp>
            <p:nvSpPr>
              <p:cNvPr id="158" name="Document 7"/>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159" name="Straight Connector 158"/>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0" name="Straight Connector 159"/>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1" name="Straight Connector 160"/>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2" name="Straight Connector 161"/>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3" name="Straight Connector 162"/>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spTree>
    <p:extLst>
      <p:ext uri="{BB962C8B-B14F-4D97-AF65-F5344CB8AC3E}">
        <p14:creationId xmlns:p14="http://schemas.microsoft.com/office/powerpoint/2010/main" val="3326362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986338" y="2741992"/>
            <a:ext cx="1909667" cy="2426620"/>
            <a:chOff x="3540010" y="2060848"/>
            <a:chExt cx="1587404" cy="2020583"/>
          </a:xfrm>
        </p:grpSpPr>
        <p:grpSp>
          <p:nvGrpSpPr>
            <p:cNvPr id="5" name="Group 4"/>
            <p:cNvGrpSpPr/>
            <p:nvPr/>
          </p:nvGrpSpPr>
          <p:grpSpPr>
            <a:xfrm>
              <a:off x="3540010" y="2060848"/>
              <a:ext cx="1587404" cy="1652748"/>
              <a:chOff x="4423600" y="250424"/>
              <a:chExt cx="4276132" cy="4452152"/>
            </a:xfrm>
          </p:grpSpPr>
          <p:grpSp>
            <p:nvGrpSpPr>
              <p:cNvPr id="7" name="Group 6"/>
              <p:cNvGrpSpPr/>
              <p:nvPr/>
            </p:nvGrpSpPr>
            <p:grpSpPr>
              <a:xfrm>
                <a:off x="6011971" y="2178000"/>
                <a:ext cx="2235200" cy="2235200"/>
                <a:chOff x="2844800" y="1828800"/>
                <a:chExt cx="2235200" cy="2235200"/>
              </a:xfrm>
              <a:gradFill flip="none" rotWithShape="1">
                <a:gsLst>
                  <a:gs pos="100000">
                    <a:srgbClr val="890424"/>
                  </a:gs>
                  <a:gs pos="0">
                    <a:srgbClr val="FF624A"/>
                  </a:gs>
                </a:gsLst>
                <a:lin ang="2880000" scaled="0"/>
                <a:tileRect/>
              </a:gradFill>
            </p:grpSpPr>
            <p:sp>
              <p:nvSpPr>
                <p:cNvPr id="17" name=" 3"/>
                <p:cNvSpPr/>
                <p:nvPr/>
              </p:nvSpPr>
              <p:spPr>
                <a:xfrm>
                  <a:off x="2844800" y="1828800"/>
                  <a:ext cx="2235200" cy="2235200"/>
                </a:xfrm>
                <a:prstGeom prst="gear9">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8" name=" 4"/>
                <p:cNvSpPr/>
                <p:nvPr/>
              </p:nvSpPr>
              <p:spPr>
                <a:xfrm>
                  <a:off x="3294175" y="2352385"/>
                  <a:ext cx="1336450" cy="114893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0" numCol="1" spcCol="1270" anchor="ctr" anchorCtr="0">
                  <a:noAutofit/>
                </a:bodyPr>
                <a:lstStyle/>
                <a:p>
                  <a:pPr algn="ctr" defTabSz="1866721">
                    <a:lnSpc>
                      <a:spcPct val="90000"/>
                    </a:lnSpc>
                    <a:spcBef>
                      <a:spcPct val="0"/>
                    </a:spcBef>
                    <a:spcAft>
                      <a:spcPct val="35000"/>
                    </a:spcAft>
                  </a:pPr>
                  <a:r>
                    <a:rPr lang="en-US" sz="700" dirty="0"/>
                    <a:t>Predictive Analytics</a:t>
                  </a:r>
                </a:p>
              </p:txBody>
            </p:sp>
          </p:grpSp>
          <p:grpSp>
            <p:nvGrpSpPr>
              <p:cNvPr id="8" name="Group 7"/>
              <p:cNvGrpSpPr/>
              <p:nvPr/>
            </p:nvGrpSpPr>
            <p:grpSpPr>
              <a:xfrm>
                <a:off x="4711491" y="1649680"/>
                <a:ext cx="1625600" cy="1625600"/>
                <a:chOff x="1544320" y="1300480"/>
                <a:chExt cx="1625600" cy="1625600"/>
              </a:xfrm>
              <a:gradFill flip="none" rotWithShape="1">
                <a:gsLst>
                  <a:gs pos="100000">
                    <a:srgbClr val="890424"/>
                  </a:gs>
                  <a:gs pos="0">
                    <a:srgbClr val="FF624A"/>
                  </a:gs>
                </a:gsLst>
                <a:lin ang="2880000" scaled="0"/>
                <a:tileRect/>
              </a:gradFill>
            </p:grpSpPr>
            <p:sp>
              <p:nvSpPr>
                <p:cNvPr id="15" name=" 5"/>
                <p:cNvSpPr/>
                <p:nvPr/>
              </p:nvSpPr>
              <p:spPr>
                <a:xfrm>
                  <a:off x="1544320" y="1300480"/>
                  <a:ext cx="1625600" cy="1625600"/>
                </a:xfrm>
                <a:prstGeom prst="gear6">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6" name=" 6"/>
                <p:cNvSpPr/>
                <p:nvPr/>
              </p:nvSpPr>
              <p:spPr>
                <a:xfrm>
                  <a:off x="1953570" y="1712203"/>
                  <a:ext cx="807100" cy="80215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1750" tIns="31750" rIns="31750" bIns="31750" numCol="1" spcCol="1270" anchor="ctr" anchorCtr="0">
                  <a:noAutofit/>
                </a:bodyPr>
                <a:lstStyle/>
                <a:p>
                  <a:pPr algn="ctr" defTabSz="1866721">
                    <a:lnSpc>
                      <a:spcPct val="90000"/>
                    </a:lnSpc>
                    <a:spcBef>
                      <a:spcPct val="0"/>
                    </a:spcBef>
                    <a:spcAft>
                      <a:spcPct val="35000"/>
                    </a:spcAft>
                  </a:pPr>
                  <a:r>
                    <a:rPr lang="en-US" sz="400" dirty="0">
                      <a:solidFill>
                        <a:prstClr val="white"/>
                      </a:solidFill>
                    </a:rPr>
                    <a:t>Predictive  Analytics</a:t>
                  </a:r>
                </a:p>
              </p:txBody>
            </p:sp>
          </p:grpSp>
          <p:grpSp>
            <p:nvGrpSpPr>
              <p:cNvPr id="9" name="Group 8"/>
              <p:cNvGrpSpPr/>
              <p:nvPr/>
            </p:nvGrpSpPr>
            <p:grpSpPr>
              <a:xfrm>
                <a:off x="5621992" y="528181"/>
                <a:ext cx="1592756" cy="1592756"/>
                <a:chOff x="2454821" y="178981"/>
                <a:chExt cx="1592756" cy="1592756"/>
              </a:xfrm>
              <a:gradFill flip="none" rotWithShape="1">
                <a:gsLst>
                  <a:gs pos="100000">
                    <a:srgbClr val="890424"/>
                  </a:gs>
                  <a:gs pos="0">
                    <a:srgbClr val="FF624A"/>
                  </a:gs>
                </a:gsLst>
                <a:lin ang="2880000" scaled="0"/>
                <a:tileRect/>
              </a:gradFill>
            </p:grpSpPr>
            <p:sp>
              <p:nvSpPr>
                <p:cNvPr id="13" name=" 7"/>
                <p:cNvSpPr/>
                <p:nvPr/>
              </p:nvSpPr>
              <p:spPr>
                <a:xfrm rot="20700000">
                  <a:off x="2454821" y="178981"/>
                  <a:ext cx="1592756" cy="1592756"/>
                </a:xfrm>
                <a:prstGeom prst="gear6">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4" name=" 8"/>
                <p:cNvSpPr/>
                <p:nvPr/>
              </p:nvSpPr>
              <p:spPr>
                <a:xfrm>
                  <a:off x="2804160" y="528320"/>
                  <a:ext cx="894080" cy="894080"/>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algn="ctr" defTabSz="1866721">
                    <a:lnSpc>
                      <a:spcPct val="90000"/>
                    </a:lnSpc>
                    <a:spcBef>
                      <a:spcPct val="0"/>
                    </a:spcBef>
                    <a:spcAft>
                      <a:spcPct val="35000"/>
                    </a:spcAft>
                  </a:pPr>
                  <a:r>
                    <a:rPr lang="en-US" sz="500" dirty="0">
                      <a:solidFill>
                        <a:prstClr val="white"/>
                      </a:solidFill>
                    </a:rPr>
                    <a:t>Predictive Analytics</a:t>
                  </a:r>
                </a:p>
              </p:txBody>
            </p:sp>
          </p:grpSp>
          <p:sp>
            <p:nvSpPr>
              <p:cNvPr id="10" name="Circular Arrow 34"/>
              <p:cNvSpPr/>
              <p:nvPr/>
            </p:nvSpPr>
            <p:spPr>
              <a:xfrm>
                <a:off x="5838676" y="1841520"/>
                <a:ext cx="2861056" cy="2861056"/>
              </a:xfrm>
              <a:prstGeom prst="circularArrow">
                <a:avLst>
                  <a:gd name="adj1" fmla="val 4687"/>
                  <a:gd name="adj2" fmla="val 299029"/>
                  <a:gd name="adj3" fmla="val 2513083"/>
                  <a:gd name="adj4" fmla="val 15867933"/>
                  <a:gd name="adj5" fmla="val 5469"/>
                </a:avLst>
              </a:prstGeom>
              <a:gradFill>
                <a:gsLst>
                  <a:gs pos="0">
                    <a:schemeClr val="accent2"/>
                  </a:gs>
                  <a:gs pos="100000">
                    <a:schemeClr val="accent2">
                      <a:lumMod val="60000"/>
                      <a:lumOff val="40000"/>
                    </a:schemeClr>
                  </a:gs>
                </a:gsLst>
              </a:gradFill>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sp>
            <p:nvSpPr>
              <p:cNvPr id="11" name=" 10"/>
              <p:cNvSpPr/>
              <p:nvPr/>
            </p:nvSpPr>
            <p:spPr>
              <a:xfrm>
                <a:off x="4423600" y="1290555"/>
                <a:ext cx="2078736" cy="2078736"/>
              </a:xfrm>
              <a:prstGeom prst="leftCircularArrow">
                <a:avLst>
                  <a:gd name="adj1" fmla="val 6452"/>
                  <a:gd name="adj2" fmla="val 429999"/>
                  <a:gd name="adj3" fmla="val 10489124"/>
                  <a:gd name="adj4" fmla="val 14837806"/>
                  <a:gd name="adj5" fmla="val 7527"/>
                </a:avLst>
              </a:prstGeom>
              <a:gradFill>
                <a:gsLst>
                  <a:gs pos="0">
                    <a:schemeClr val="accent2"/>
                  </a:gs>
                  <a:gs pos="100000">
                    <a:schemeClr val="accent2">
                      <a:lumMod val="60000"/>
                      <a:lumOff val="40000"/>
                    </a:schemeClr>
                  </a:gs>
                </a:gsLst>
              </a:gradFill>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sp>
            <p:nvSpPr>
              <p:cNvPr id="12" name="Circular Arrow 36"/>
              <p:cNvSpPr/>
              <p:nvPr/>
            </p:nvSpPr>
            <p:spPr>
              <a:xfrm>
                <a:off x="5225350" y="250424"/>
                <a:ext cx="2241296" cy="2241296"/>
              </a:xfrm>
              <a:prstGeom prst="circularArrow">
                <a:avLst>
                  <a:gd name="adj1" fmla="val 5984"/>
                  <a:gd name="adj2" fmla="val 394124"/>
                  <a:gd name="adj3" fmla="val 13313824"/>
                  <a:gd name="adj4" fmla="val 10508221"/>
                  <a:gd name="adj5" fmla="val 6981"/>
                </a:avLst>
              </a:prstGeom>
              <a:gradFill>
                <a:gsLst>
                  <a:gs pos="0">
                    <a:srgbClr val="890424"/>
                  </a:gs>
                  <a:gs pos="100000">
                    <a:schemeClr val="accent2">
                      <a:lumMod val="60000"/>
                      <a:lumOff val="40000"/>
                    </a:schemeClr>
                  </a:gs>
                </a:gsLst>
              </a:gradFill>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grpSp>
        <p:sp>
          <p:nvSpPr>
            <p:cNvPr id="6" name="TextBox 5"/>
            <p:cNvSpPr txBox="1"/>
            <p:nvPr/>
          </p:nvSpPr>
          <p:spPr>
            <a:xfrm>
              <a:off x="3621454" y="3594512"/>
              <a:ext cx="1440160" cy="486919"/>
            </a:xfrm>
            <a:prstGeom prst="rect">
              <a:avLst/>
            </a:prstGeom>
            <a:noFill/>
          </p:spPr>
          <p:txBody>
            <a:bodyPr wrap="square" lIns="91431" tIns="45715" rIns="91431" bIns="45715" rtlCol="0" anchor="t">
              <a:spAutoFit/>
            </a:bodyPr>
            <a:lstStyle/>
            <a:p>
              <a:pPr algn="ctr"/>
              <a:r>
                <a:rPr lang="en-US" sz="1600" b="1" dirty="0"/>
                <a:t>Machine learning</a:t>
              </a:r>
            </a:p>
            <a:p>
              <a:pPr algn="ctr"/>
              <a:r>
                <a:rPr lang="en-US" sz="1600" b="1" dirty="0"/>
                <a:t>Algorithm</a:t>
              </a:r>
              <a:endParaRPr lang="en-US" sz="1400" b="1" dirty="0"/>
            </a:p>
          </p:txBody>
        </p:sp>
      </p:grpSp>
      <p:sp>
        <p:nvSpPr>
          <p:cNvPr id="19" name="Right Arrow 46"/>
          <p:cNvSpPr/>
          <p:nvPr/>
        </p:nvSpPr>
        <p:spPr>
          <a:xfrm>
            <a:off x="1346543" y="3875014"/>
            <a:ext cx="668376" cy="450205"/>
          </a:xfrm>
          <a:prstGeom prst="rightArrow">
            <a:avLst>
              <a:gd name="adj1" fmla="val 62816"/>
              <a:gd name="adj2" fmla="val 48398"/>
            </a:avLst>
          </a:prstGeom>
          <a:solidFill>
            <a:schemeClr val="accent1"/>
          </a:solidFill>
          <a:ln w="19050" cap="flat" cmpd="sng" algn="ctr">
            <a:solidFill>
              <a:schemeClr val="tx1">
                <a:lumMod val="75000"/>
                <a:lumOff val="25000"/>
              </a:schemeClr>
            </a:solidFill>
            <a:prstDash val="solid"/>
            <a:round/>
            <a:headEnd type="none" w="med" len="med"/>
            <a:tailEnd type="triangle" w="med" len="med"/>
          </a:ln>
          <a:effectLst/>
        </p:spPr>
        <p:txBody>
          <a:bodyPr lIns="91431" tIns="0" rIns="91431" bIns="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US" sz="700" dirty="0">
              <a:solidFill>
                <a:schemeClr val="bg1"/>
              </a:solidFill>
            </a:endParaRPr>
          </a:p>
        </p:txBody>
      </p:sp>
      <p:grpSp>
        <p:nvGrpSpPr>
          <p:cNvPr id="20" name="Group 19"/>
          <p:cNvGrpSpPr>
            <a:grpSpLocks/>
          </p:cNvGrpSpPr>
          <p:nvPr/>
        </p:nvGrpSpPr>
        <p:grpSpPr bwMode="auto">
          <a:xfrm>
            <a:off x="2045049" y="3317372"/>
            <a:ext cx="1104448" cy="1455994"/>
            <a:chOff x="177" y="2405"/>
            <a:chExt cx="3434" cy="1577"/>
          </a:xfrm>
        </p:grpSpPr>
        <p:sp>
          <p:nvSpPr>
            <p:cNvPr id="21" name="AutoShape 19"/>
            <p:cNvSpPr>
              <a:spLocks noChangeAspect="1" noChangeArrowheads="1" noTextEdit="1"/>
            </p:cNvSpPr>
            <p:nvPr/>
          </p:nvSpPr>
          <p:spPr bwMode="auto">
            <a:xfrm>
              <a:off x="182" y="2410"/>
              <a:ext cx="3425" cy="1572"/>
            </a:xfrm>
            <a:prstGeom prst="rect">
              <a:avLst/>
            </a:prstGeom>
            <a:no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2" name="Line 21"/>
            <p:cNvSpPr>
              <a:spLocks noChangeShapeType="1"/>
            </p:cNvSpPr>
            <p:nvPr/>
          </p:nvSpPr>
          <p:spPr bwMode="auto">
            <a:xfrm>
              <a:off x="182" y="2410"/>
              <a:ext cx="3417" cy="0"/>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3" name="Rectangle 22"/>
            <p:cNvSpPr>
              <a:spLocks noChangeArrowheads="1"/>
            </p:cNvSpPr>
            <p:nvPr/>
          </p:nvSpPr>
          <p:spPr bwMode="auto">
            <a:xfrm>
              <a:off x="182" y="2410"/>
              <a:ext cx="3417"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4" name="Line 23"/>
            <p:cNvSpPr>
              <a:spLocks noChangeShapeType="1"/>
            </p:cNvSpPr>
            <p:nvPr/>
          </p:nvSpPr>
          <p:spPr bwMode="auto">
            <a:xfrm>
              <a:off x="182" y="2410"/>
              <a:ext cx="0" cy="1564"/>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5" name="Rectangle 24"/>
            <p:cNvSpPr>
              <a:spLocks noChangeArrowheads="1"/>
            </p:cNvSpPr>
            <p:nvPr/>
          </p:nvSpPr>
          <p:spPr bwMode="auto">
            <a:xfrm>
              <a:off x="182" y="2410"/>
              <a:ext cx="5" cy="1564"/>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6" name="Rectangle 25"/>
            <p:cNvSpPr>
              <a:spLocks noChangeArrowheads="1"/>
            </p:cNvSpPr>
            <p:nvPr/>
          </p:nvSpPr>
          <p:spPr bwMode="auto">
            <a:xfrm>
              <a:off x="182" y="2410"/>
              <a:ext cx="3417" cy="235"/>
            </a:xfrm>
            <a:prstGeom prst="rect">
              <a:avLst/>
            </a:prstGeom>
            <a:solidFill>
              <a:srgbClr val="00008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7" name="Rectangle 26"/>
            <p:cNvSpPr>
              <a:spLocks noChangeArrowheads="1"/>
            </p:cNvSpPr>
            <p:nvPr/>
          </p:nvSpPr>
          <p:spPr bwMode="auto">
            <a:xfrm>
              <a:off x="216" y="2424"/>
              <a:ext cx="567"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b="1" dirty="0">
                  <a:solidFill>
                    <a:schemeClr val="bg1"/>
                  </a:solidFill>
                  <a:latin typeface="Arial" charset="0"/>
                </a:rPr>
                <a:t>NAME</a:t>
              </a:r>
              <a:endParaRPr lang="en-IE" sz="500" dirty="0">
                <a:solidFill>
                  <a:schemeClr val="bg1"/>
                </a:solidFill>
              </a:endParaRPr>
            </a:p>
          </p:txBody>
        </p:sp>
        <p:sp>
          <p:nvSpPr>
            <p:cNvPr id="28" name="Rectangle 27"/>
            <p:cNvSpPr>
              <a:spLocks noChangeArrowheads="1"/>
            </p:cNvSpPr>
            <p:nvPr/>
          </p:nvSpPr>
          <p:spPr bwMode="auto">
            <a:xfrm>
              <a:off x="807" y="2424"/>
              <a:ext cx="1162" cy="58"/>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500" b="1" dirty="0">
                  <a:solidFill>
                    <a:schemeClr val="bg1"/>
                  </a:solidFill>
                  <a:latin typeface="Arial" charset="0"/>
                </a:rPr>
                <a:t>SALARY:LOAN</a:t>
              </a:r>
              <a:endParaRPr lang="en-IE" sz="500" dirty="0">
                <a:solidFill>
                  <a:schemeClr val="bg1"/>
                </a:solidFill>
              </a:endParaRPr>
            </a:p>
          </p:txBody>
        </p:sp>
        <p:sp>
          <p:nvSpPr>
            <p:cNvPr id="29" name="Rectangle 28"/>
            <p:cNvSpPr>
              <a:spLocks noChangeArrowheads="1"/>
            </p:cNvSpPr>
            <p:nvPr/>
          </p:nvSpPr>
          <p:spPr bwMode="auto">
            <a:xfrm>
              <a:off x="2008" y="2424"/>
              <a:ext cx="57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b="1" dirty="0">
                  <a:solidFill>
                    <a:schemeClr val="bg1"/>
                  </a:solidFill>
                  <a:latin typeface="Arial" charset="0"/>
                </a:rPr>
                <a:t>HOME</a:t>
              </a:r>
              <a:endParaRPr lang="en-IE" sz="500" dirty="0">
                <a:solidFill>
                  <a:schemeClr val="bg1"/>
                </a:solidFill>
              </a:endParaRPr>
            </a:p>
          </p:txBody>
        </p:sp>
        <p:sp>
          <p:nvSpPr>
            <p:cNvPr id="30" name="Rectangle 29"/>
            <p:cNvSpPr>
              <a:spLocks noChangeArrowheads="1"/>
            </p:cNvSpPr>
            <p:nvPr/>
          </p:nvSpPr>
          <p:spPr bwMode="auto">
            <a:xfrm>
              <a:off x="2716" y="2424"/>
              <a:ext cx="89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b="1" dirty="0">
                  <a:solidFill>
                    <a:schemeClr val="bg1"/>
                  </a:solidFill>
                  <a:latin typeface="Arial" charset="0"/>
                </a:rPr>
                <a:t>DEFAULT</a:t>
              </a:r>
              <a:endParaRPr lang="en-IE" sz="500" dirty="0">
                <a:solidFill>
                  <a:schemeClr val="bg1"/>
                </a:solidFill>
              </a:endParaRPr>
            </a:p>
          </p:txBody>
        </p:sp>
        <p:sp>
          <p:nvSpPr>
            <p:cNvPr id="31" name="Rectangle 30"/>
            <p:cNvSpPr>
              <a:spLocks noChangeArrowheads="1"/>
            </p:cNvSpPr>
            <p:nvPr/>
          </p:nvSpPr>
          <p:spPr bwMode="auto">
            <a:xfrm>
              <a:off x="216" y="2659"/>
              <a:ext cx="407"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Mike</a:t>
              </a:r>
              <a:endParaRPr lang="en-IE" sz="500" dirty="0"/>
            </a:p>
          </p:txBody>
        </p:sp>
        <p:sp>
          <p:nvSpPr>
            <p:cNvPr id="32" name="Rectangle 31"/>
            <p:cNvSpPr>
              <a:spLocks noChangeArrowheads="1"/>
            </p:cNvSpPr>
            <p:nvPr/>
          </p:nvSpPr>
          <p:spPr bwMode="auto">
            <a:xfrm>
              <a:off x="1215" y="2659"/>
              <a:ext cx="37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solidFill>
                    <a:srgbClr val="000000"/>
                  </a:solidFill>
                  <a:latin typeface="Arial" charset="0"/>
                </a:rPr>
                <a:t>0.25</a:t>
              </a:r>
              <a:endParaRPr lang="en-IE" sz="600" dirty="0"/>
            </a:p>
          </p:txBody>
        </p:sp>
        <p:sp>
          <p:nvSpPr>
            <p:cNvPr id="33" name="Rectangle 32"/>
            <p:cNvSpPr>
              <a:spLocks noChangeArrowheads="1"/>
            </p:cNvSpPr>
            <p:nvPr/>
          </p:nvSpPr>
          <p:spPr bwMode="auto">
            <a:xfrm>
              <a:off x="2268" y="2659"/>
              <a:ext cx="104" cy="58"/>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500" dirty="0"/>
                <a:t>N</a:t>
              </a:r>
            </a:p>
          </p:txBody>
        </p:sp>
        <p:sp>
          <p:nvSpPr>
            <p:cNvPr id="34" name="Rectangle 33"/>
            <p:cNvSpPr>
              <a:spLocks noChangeArrowheads="1"/>
            </p:cNvSpPr>
            <p:nvPr/>
          </p:nvSpPr>
          <p:spPr bwMode="auto">
            <a:xfrm>
              <a:off x="2981" y="2659"/>
              <a:ext cx="30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yes</a:t>
              </a:r>
              <a:endParaRPr lang="en-IE" sz="500" dirty="0"/>
            </a:p>
          </p:txBody>
        </p:sp>
        <p:sp>
          <p:nvSpPr>
            <p:cNvPr id="35" name="Rectangle 34"/>
            <p:cNvSpPr>
              <a:spLocks noChangeArrowheads="1"/>
            </p:cNvSpPr>
            <p:nvPr/>
          </p:nvSpPr>
          <p:spPr bwMode="auto">
            <a:xfrm>
              <a:off x="216" y="2880"/>
              <a:ext cx="26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Bill</a:t>
              </a:r>
              <a:endParaRPr lang="en-IE" sz="500" dirty="0"/>
            </a:p>
          </p:txBody>
        </p:sp>
        <p:sp>
          <p:nvSpPr>
            <p:cNvPr id="36" name="Rectangle 35"/>
            <p:cNvSpPr>
              <a:spLocks noChangeArrowheads="1"/>
            </p:cNvSpPr>
            <p:nvPr/>
          </p:nvSpPr>
          <p:spPr bwMode="auto">
            <a:xfrm>
              <a:off x="1269" y="2880"/>
              <a:ext cx="268"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latin typeface="Arial" charset="0"/>
                </a:rPr>
                <a:t>0.2</a:t>
              </a:r>
            </a:p>
          </p:txBody>
        </p:sp>
        <p:sp>
          <p:nvSpPr>
            <p:cNvPr id="37" name="Rectangle 36"/>
            <p:cNvSpPr>
              <a:spLocks noChangeArrowheads="1"/>
            </p:cNvSpPr>
            <p:nvPr/>
          </p:nvSpPr>
          <p:spPr bwMode="auto">
            <a:xfrm>
              <a:off x="2268" y="2880"/>
              <a:ext cx="128"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Y</a:t>
              </a:r>
              <a:endParaRPr lang="en-IE" sz="500" dirty="0"/>
            </a:p>
          </p:txBody>
        </p:sp>
        <p:sp>
          <p:nvSpPr>
            <p:cNvPr id="38" name="Rectangle 37"/>
            <p:cNvSpPr>
              <a:spLocks noChangeArrowheads="1"/>
            </p:cNvSpPr>
            <p:nvPr/>
          </p:nvSpPr>
          <p:spPr bwMode="auto">
            <a:xfrm>
              <a:off x="3020" y="2880"/>
              <a:ext cx="216"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no</a:t>
              </a:r>
              <a:endParaRPr lang="en-IE" sz="500" dirty="0"/>
            </a:p>
          </p:txBody>
        </p:sp>
        <p:sp>
          <p:nvSpPr>
            <p:cNvPr id="39" name="Rectangle 38"/>
            <p:cNvSpPr>
              <a:spLocks noChangeArrowheads="1"/>
            </p:cNvSpPr>
            <p:nvPr/>
          </p:nvSpPr>
          <p:spPr bwMode="auto">
            <a:xfrm>
              <a:off x="216" y="3101"/>
              <a:ext cx="43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Betty</a:t>
              </a:r>
              <a:endParaRPr lang="en-IE" sz="500" dirty="0"/>
            </a:p>
          </p:txBody>
        </p:sp>
        <p:sp>
          <p:nvSpPr>
            <p:cNvPr id="40" name="Rectangle 39"/>
            <p:cNvSpPr>
              <a:spLocks noChangeArrowheads="1"/>
            </p:cNvSpPr>
            <p:nvPr/>
          </p:nvSpPr>
          <p:spPr bwMode="auto">
            <a:xfrm>
              <a:off x="1215" y="3101"/>
              <a:ext cx="37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solidFill>
                    <a:srgbClr val="000000"/>
                  </a:solidFill>
                  <a:latin typeface="Arial" charset="0"/>
                </a:rPr>
                <a:t>0.33</a:t>
              </a:r>
              <a:endParaRPr lang="en-IE" sz="600" dirty="0"/>
            </a:p>
          </p:txBody>
        </p:sp>
        <p:sp>
          <p:nvSpPr>
            <p:cNvPr id="41" name="Rectangle 40"/>
            <p:cNvSpPr>
              <a:spLocks noChangeArrowheads="1"/>
            </p:cNvSpPr>
            <p:nvPr/>
          </p:nvSpPr>
          <p:spPr bwMode="auto">
            <a:xfrm>
              <a:off x="2268" y="3101"/>
              <a:ext cx="128"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Y</a:t>
              </a:r>
              <a:endParaRPr lang="en-IE" sz="500" dirty="0"/>
            </a:p>
          </p:txBody>
        </p:sp>
        <p:sp>
          <p:nvSpPr>
            <p:cNvPr id="42" name="Rectangle 41"/>
            <p:cNvSpPr>
              <a:spLocks noChangeArrowheads="1"/>
            </p:cNvSpPr>
            <p:nvPr/>
          </p:nvSpPr>
          <p:spPr bwMode="auto">
            <a:xfrm>
              <a:off x="3020" y="3101"/>
              <a:ext cx="216"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no</a:t>
              </a:r>
              <a:endParaRPr lang="en-IE" sz="500" dirty="0"/>
            </a:p>
          </p:txBody>
        </p:sp>
        <p:sp>
          <p:nvSpPr>
            <p:cNvPr id="43" name="Rectangle 42"/>
            <p:cNvSpPr>
              <a:spLocks noChangeArrowheads="1"/>
            </p:cNvSpPr>
            <p:nvPr/>
          </p:nvSpPr>
          <p:spPr bwMode="auto">
            <a:xfrm>
              <a:off x="216" y="3322"/>
              <a:ext cx="343"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Bob</a:t>
              </a:r>
              <a:endParaRPr lang="en-IE" sz="500" dirty="0"/>
            </a:p>
          </p:txBody>
        </p:sp>
        <p:sp>
          <p:nvSpPr>
            <p:cNvPr id="44" name="Rectangle 43"/>
            <p:cNvSpPr>
              <a:spLocks noChangeArrowheads="1"/>
            </p:cNvSpPr>
            <p:nvPr/>
          </p:nvSpPr>
          <p:spPr bwMode="auto">
            <a:xfrm>
              <a:off x="1269" y="3322"/>
              <a:ext cx="268"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solidFill>
                    <a:srgbClr val="000000"/>
                  </a:solidFill>
                  <a:latin typeface="Arial" charset="0"/>
                </a:rPr>
                <a:t>0.6</a:t>
              </a:r>
              <a:endParaRPr lang="en-IE" sz="600" dirty="0"/>
            </a:p>
          </p:txBody>
        </p:sp>
        <p:sp>
          <p:nvSpPr>
            <p:cNvPr id="45" name="Rectangle 44"/>
            <p:cNvSpPr>
              <a:spLocks noChangeArrowheads="1"/>
            </p:cNvSpPr>
            <p:nvPr/>
          </p:nvSpPr>
          <p:spPr bwMode="auto">
            <a:xfrm>
              <a:off x="2268" y="3322"/>
              <a:ext cx="14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a:t>
              </a:r>
              <a:endParaRPr lang="en-IE" sz="500" dirty="0"/>
            </a:p>
          </p:txBody>
        </p:sp>
        <p:sp>
          <p:nvSpPr>
            <p:cNvPr id="46" name="Rectangle 45"/>
            <p:cNvSpPr>
              <a:spLocks noChangeArrowheads="1"/>
            </p:cNvSpPr>
            <p:nvPr/>
          </p:nvSpPr>
          <p:spPr bwMode="auto">
            <a:xfrm>
              <a:off x="3020" y="3322"/>
              <a:ext cx="216"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no</a:t>
              </a:r>
              <a:endParaRPr lang="en-IE" sz="500" dirty="0"/>
            </a:p>
          </p:txBody>
        </p:sp>
        <p:sp>
          <p:nvSpPr>
            <p:cNvPr id="47" name="Rectangle 46"/>
            <p:cNvSpPr>
              <a:spLocks noChangeArrowheads="1"/>
            </p:cNvSpPr>
            <p:nvPr/>
          </p:nvSpPr>
          <p:spPr bwMode="auto">
            <a:xfrm>
              <a:off x="216" y="3542"/>
              <a:ext cx="451"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Dave</a:t>
              </a:r>
              <a:endParaRPr lang="en-IE" sz="500" dirty="0"/>
            </a:p>
          </p:txBody>
        </p:sp>
        <p:sp>
          <p:nvSpPr>
            <p:cNvPr id="48" name="Rectangle 47"/>
            <p:cNvSpPr>
              <a:spLocks noChangeArrowheads="1"/>
            </p:cNvSpPr>
            <p:nvPr/>
          </p:nvSpPr>
          <p:spPr bwMode="auto">
            <a:xfrm>
              <a:off x="1214" y="3542"/>
              <a:ext cx="37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solidFill>
                    <a:srgbClr val="000000"/>
                  </a:solidFill>
                  <a:latin typeface="Arial" charset="0"/>
                </a:rPr>
                <a:t>0.11</a:t>
              </a:r>
              <a:endParaRPr lang="en-IE" sz="600" dirty="0"/>
            </a:p>
          </p:txBody>
        </p:sp>
        <p:sp>
          <p:nvSpPr>
            <p:cNvPr id="49" name="Rectangle 48"/>
            <p:cNvSpPr>
              <a:spLocks noChangeArrowheads="1"/>
            </p:cNvSpPr>
            <p:nvPr/>
          </p:nvSpPr>
          <p:spPr bwMode="auto">
            <a:xfrm>
              <a:off x="2268" y="3542"/>
              <a:ext cx="14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a:t>
              </a:r>
              <a:endParaRPr lang="en-IE" sz="500" dirty="0"/>
            </a:p>
          </p:txBody>
        </p:sp>
        <p:sp>
          <p:nvSpPr>
            <p:cNvPr id="50" name="Rectangle 49"/>
            <p:cNvSpPr>
              <a:spLocks noChangeArrowheads="1"/>
            </p:cNvSpPr>
            <p:nvPr/>
          </p:nvSpPr>
          <p:spPr bwMode="auto">
            <a:xfrm>
              <a:off x="2981" y="3542"/>
              <a:ext cx="30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yes</a:t>
              </a:r>
              <a:endParaRPr lang="en-IE" sz="500" dirty="0"/>
            </a:p>
          </p:txBody>
        </p:sp>
        <p:sp>
          <p:nvSpPr>
            <p:cNvPr id="51" name="Rectangle 50"/>
            <p:cNvSpPr>
              <a:spLocks noChangeArrowheads="1"/>
            </p:cNvSpPr>
            <p:nvPr/>
          </p:nvSpPr>
          <p:spPr bwMode="auto">
            <a:xfrm>
              <a:off x="216" y="3763"/>
              <a:ext cx="451"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Anne</a:t>
              </a:r>
              <a:endParaRPr lang="en-IE" sz="500" dirty="0"/>
            </a:p>
          </p:txBody>
        </p:sp>
        <p:sp>
          <p:nvSpPr>
            <p:cNvPr id="52" name="Rectangle 51"/>
            <p:cNvSpPr>
              <a:spLocks noChangeArrowheads="1"/>
            </p:cNvSpPr>
            <p:nvPr/>
          </p:nvSpPr>
          <p:spPr bwMode="auto">
            <a:xfrm>
              <a:off x="1215" y="3763"/>
              <a:ext cx="37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solidFill>
                    <a:srgbClr val="000000"/>
                  </a:solidFill>
                  <a:latin typeface="Arial" charset="0"/>
                </a:rPr>
                <a:t>0.33</a:t>
              </a:r>
              <a:endParaRPr lang="en-IE" sz="600" dirty="0"/>
            </a:p>
          </p:txBody>
        </p:sp>
        <p:sp>
          <p:nvSpPr>
            <p:cNvPr id="53" name="Rectangle 52"/>
            <p:cNvSpPr>
              <a:spLocks noChangeArrowheads="1"/>
            </p:cNvSpPr>
            <p:nvPr/>
          </p:nvSpPr>
          <p:spPr bwMode="auto">
            <a:xfrm>
              <a:off x="2268" y="3763"/>
              <a:ext cx="14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a:t>
              </a:r>
              <a:endParaRPr lang="en-IE" sz="500" dirty="0"/>
            </a:p>
          </p:txBody>
        </p:sp>
        <p:sp>
          <p:nvSpPr>
            <p:cNvPr id="54" name="Rectangle 53"/>
            <p:cNvSpPr>
              <a:spLocks noChangeArrowheads="1"/>
            </p:cNvSpPr>
            <p:nvPr/>
          </p:nvSpPr>
          <p:spPr bwMode="auto">
            <a:xfrm>
              <a:off x="2981" y="3763"/>
              <a:ext cx="30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yes</a:t>
              </a:r>
              <a:endParaRPr lang="en-IE" sz="500" dirty="0"/>
            </a:p>
          </p:txBody>
        </p:sp>
        <p:sp>
          <p:nvSpPr>
            <p:cNvPr id="55" name="Line 54"/>
            <p:cNvSpPr>
              <a:spLocks noChangeShapeType="1"/>
            </p:cNvSpPr>
            <p:nvPr/>
          </p:nvSpPr>
          <p:spPr bwMode="auto">
            <a:xfrm flipV="1">
              <a:off x="182"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56" name="Rectangle 55"/>
            <p:cNvSpPr>
              <a:spLocks noChangeArrowheads="1"/>
            </p:cNvSpPr>
            <p:nvPr/>
          </p:nvSpPr>
          <p:spPr bwMode="auto">
            <a:xfrm>
              <a:off x="182"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57" name="Line 56"/>
            <p:cNvSpPr>
              <a:spLocks noChangeShapeType="1"/>
            </p:cNvSpPr>
            <p:nvPr/>
          </p:nvSpPr>
          <p:spPr bwMode="auto">
            <a:xfrm flipV="1">
              <a:off x="773"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58" name="Rectangle 57"/>
            <p:cNvSpPr>
              <a:spLocks noChangeArrowheads="1"/>
            </p:cNvSpPr>
            <p:nvPr/>
          </p:nvSpPr>
          <p:spPr bwMode="auto">
            <a:xfrm>
              <a:off x="773"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59" name="Line 58"/>
            <p:cNvSpPr>
              <a:spLocks noChangeShapeType="1"/>
            </p:cNvSpPr>
            <p:nvPr/>
          </p:nvSpPr>
          <p:spPr bwMode="auto">
            <a:xfrm flipV="1">
              <a:off x="1979"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60" name="Rectangle 59"/>
            <p:cNvSpPr>
              <a:spLocks noChangeArrowheads="1"/>
            </p:cNvSpPr>
            <p:nvPr/>
          </p:nvSpPr>
          <p:spPr bwMode="auto">
            <a:xfrm>
              <a:off x="1979"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61" name="Line 60"/>
            <p:cNvSpPr>
              <a:spLocks noChangeShapeType="1"/>
            </p:cNvSpPr>
            <p:nvPr/>
          </p:nvSpPr>
          <p:spPr bwMode="auto">
            <a:xfrm flipV="1">
              <a:off x="2652"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62" name="Rectangle 61"/>
            <p:cNvSpPr>
              <a:spLocks noChangeArrowheads="1"/>
            </p:cNvSpPr>
            <p:nvPr/>
          </p:nvSpPr>
          <p:spPr bwMode="auto">
            <a:xfrm>
              <a:off x="2652"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63" name="Rectangle 62"/>
            <p:cNvSpPr>
              <a:spLocks noChangeArrowheads="1"/>
            </p:cNvSpPr>
            <p:nvPr/>
          </p:nvSpPr>
          <p:spPr bwMode="auto">
            <a:xfrm>
              <a:off x="187" y="2405"/>
              <a:ext cx="3412" cy="1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64" name="Line 63"/>
            <p:cNvSpPr>
              <a:spLocks noChangeShapeType="1"/>
            </p:cNvSpPr>
            <p:nvPr/>
          </p:nvSpPr>
          <p:spPr bwMode="auto">
            <a:xfrm flipV="1">
              <a:off x="3594"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65" name="Rectangle 64"/>
            <p:cNvSpPr>
              <a:spLocks noChangeArrowheads="1"/>
            </p:cNvSpPr>
            <p:nvPr/>
          </p:nvSpPr>
          <p:spPr bwMode="auto">
            <a:xfrm>
              <a:off x="3594"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66" name="Line 65"/>
            <p:cNvSpPr>
              <a:spLocks noChangeShapeType="1"/>
            </p:cNvSpPr>
            <p:nvPr/>
          </p:nvSpPr>
          <p:spPr bwMode="auto">
            <a:xfrm>
              <a:off x="773" y="2415"/>
              <a:ext cx="0" cy="22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67" name="Rectangle 66"/>
            <p:cNvSpPr>
              <a:spLocks noChangeArrowheads="1"/>
            </p:cNvSpPr>
            <p:nvPr/>
          </p:nvSpPr>
          <p:spPr bwMode="auto">
            <a:xfrm>
              <a:off x="773" y="2415"/>
              <a:ext cx="5" cy="22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68" name="Line 67"/>
            <p:cNvSpPr>
              <a:spLocks noChangeShapeType="1"/>
            </p:cNvSpPr>
            <p:nvPr/>
          </p:nvSpPr>
          <p:spPr bwMode="auto">
            <a:xfrm>
              <a:off x="1979" y="2415"/>
              <a:ext cx="0" cy="22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69" name="Rectangle 68"/>
            <p:cNvSpPr>
              <a:spLocks noChangeArrowheads="1"/>
            </p:cNvSpPr>
            <p:nvPr/>
          </p:nvSpPr>
          <p:spPr bwMode="auto">
            <a:xfrm>
              <a:off x="1979" y="2415"/>
              <a:ext cx="5" cy="22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70" name="Line 69"/>
            <p:cNvSpPr>
              <a:spLocks noChangeShapeType="1"/>
            </p:cNvSpPr>
            <p:nvPr/>
          </p:nvSpPr>
          <p:spPr bwMode="auto">
            <a:xfrm>
              <a:off x="2652" y="2415"/>
              <a:ext cx="0" cy="22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71" name="Rectangle 70"/>
            <p:cNvSpPr>
              <a:spLocks noChangeArrowheads="1"/>
            </p:cNvSpPr>
            <p:nvPr/>
          </p:nvSpPr>
          <p:spPr bwMode="auto">
            <a:xfrm>
              <a:off x="2652" y="2415"/>
              <a:ext cx="5" cy="22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72" name="Rectangle 71"/>
            <p:cNvSpPr>
              <a:spLocks noChangeArrowheads="1"/>
            </p:cNvSpPr>
            <p:nvPr/>
          </p:nvSpPr>
          <p:spPr bwMode="auto">
            <a:xfrm>
              <a:off x="187" y="2635"/>
              <a:ext cx="3412" cy="1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73" name="Line 72"/>
            <p:cNvSpPr>
              <a:spLocks noChangeShapeType="1"/>
            </p:cNvSpPr>
            <p:nvPr/>
          </p:nvSpPr>
          <p:spPr bwMode="auto">
            <a:xfrm>
              <a:off x="187" y="2861"/>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74" name="Rectangle 73"/>
            <p:cNvSpPr>
              <a:spLocks noChangeArrowheads="1"/>
            </p:cNvSpPr>
            <p:nvPr/>
          </p:nvSpPr>
          <p:spPr bwMode="auto">
            <a:xfrm>
              <a:off x="187" y="2861"/>
              <a:ext cx="3402"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75" name="Line 74"/>
            <p:cNvSpPr>
              <a:spLocks noChangeShapeType="1"/>
            </p:cNvSpPr>
            <p:nvPr/>
          </p:nvSpPr>
          <p:spPr bwMode="auto">
            <a:xfrm>
              <a:off x="187" y="3082"/>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76" name="Rectangle 75"/>
            <p:cNvSpPr>
              <a:spLocks noChangeArrowheads="1"/>
            </p:cNvSpPr>
            <p:nvPr/>
          </p:nvSpPr>
          <p:spPr bwMode="auto">
            <a:xfrm>
              <a:off x="187" y="3082"/>
              <a:ext cx="3402" cy="4"/>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77" name="Line 76"/>
            <p:cNvSpPr>
              <a:spLocks noChangeShapeType="1"/>
            </p:cNvSpPr>
            <p:nvPr/>
          </p:nvSpPr>
          <p:spPr bwMode="auto">
            <a:xfrm>
              <a:off x="187" y="3302"/>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78" name="Rectangle 77"/>
            <p:cNvSpPr>
              <a:spLocks noChangeArrowheads="1"/>
            </p:cNvSpPr>
            <p:nvPr/>
          </p:nvSpPr>
          <p:spPr bwMode="auto">
            <a:xfrm>
              <a:off x="187" y="3302"/>
              <a:ext cx="3402"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79" name="Line 78"/>
            <p:cNvSpPr>
              <a:spLocks noChangeShapeType="1"/>
            </p:cNvSpPr>
            <p:nvPr/>
          </p:nvSpPr>
          <p:spPr bwMode="auto">
            <a:xfrm>
              <a:off x="187" y="3523"/>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80" name="Rectangle 79"/>
            <p:cNvSpPr>
              <a:spLocks noChangeArrowheads="1"/>
            </p:cNvSpPr>
            <p:nvPr/>
          </p:nvSpPr>
          <p:spPr bwMode="auto">
            <a:xfrm>
              <a:off x="187" y="3523"/>
              <a:ext cx="3402"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81" name="Line 80"/>
            <p:cNvSpPr>
              <a:spLocks noChangeShapeType="1"/>
            </p:cNvSpPr>
            <p:nvPr/>
          </p:nvSpPr>
          <p:spPr bwMode="auto">
            <a:xfrm>
              <a:off x="187" y="3744"/>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82" name="Rectangle 81"/>
            <p:cNvSpPr>
              <a:spLocks noChangeArrowheads="1"/>
            </p:cNvSpPr>
            <p:nvPr/>
          </p:nvSpPr>
          <p:spPr bwMode="auto">
            <a:xfrm>
              <a:off x="187" y="3744"/>
              <a:ext cx="3402"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83" name="Rectangle 82"/>
            <p:cNvSpPr>
              <a:spLocks noChangeArrowheads="1"/>
            </p:cNvSpPr>
            <p:nvPr/>
          </p:nvSpPr>
          <p:spPr bwMode="auto">
            <a:xfrm>
              <a:off x="177" y="2405"/>
              <a:ext cx="10" cy="156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84" name="Line 83"/>
            <p:cNvSpPr>
              <a:spLocks noChangeShapeType="1"/>
            </p:cNvSpPr>
            <p:nvPr/>
          </p:nvSpPr>
          <p:spPr bwMode="auto">
            <a:xfrm>
              <a:off x="773" y="2645"/>
              <a:ext cx="0" cy="1319"/>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85" name="Rectangle 84"/>
            <p:cNvSpPr>
              <a:spLocks noChangeArrowheads="1"/>
            </p:cNvSpPr>
            <p:nvPr/>
          </p:nvSpPr>
          <p:spPr bwMode="auto">
            <a:xfrm>
              <a:off x="773" y="2645"/>
              <a:ext cx="5" cy="131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86" name="Line 85"/>
            <p:cNvSpPr>
              <a:spLocks noChangeShapeType="1"/>
            </p:cNvSpPr>
            <p:nvPr/>
          </p:nvSpPr>
          <p:spPr bwMode="auto">
            <a:xfrm>
              <a:off x="1979" y="2645"/>
              <a:ext cx="0" cy="1319"/>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87" name="Rectangle 86"/>
            <p:cNvSpPr>
              <a:spLocks noChangeArrowheads="1"/>
            </p:cNvSpPr>
            <p:nvPr/>
          </p:nvSpPr>
          <p:spPr bwMode="auto">
            <a:xfrm>
              <a:off x="1979" y="2645"/>
              <a:ext cx="5" cy="131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88" name="Line 87"/>
            <p:cNvSpPr>
              <a:spLocks noChangeShapeType="1"/>
            </p:cNvSpPr>
            <p:nvPr/>
          </p:nvSpPr>
          <p:spPr bwMode="auto">
            <a:xfrm>
              <a:off x="2652" y="2645"/>
              <a:ext cx="0" cy="1319"/>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89" name="Rectangle 88"/>
            <p:cNvSpPr>
              <a:spLocks noChangeArrowheads="1"/>
            </p:cNvSpPr>
            <p:nvPr/>
          </p:nvSpPr>
          <p:spPr bwMode="auto">
            <a:xfrm>
              <a:off x="2652" y="2645"/>
              <a:ext cx="5" cy="131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90" name="Rectangle 89"/>
            <p:cNvSpPr>
              <a:spLocks noChangeArrowheads="1"/>
            </p:cNvSpPr>
            <p:nvPr/>
          </p:nvSpPr>
          <p:spPr bwMode="auto">
            <a:xfrm>
              <a:off x="187" y="3964"/>
              <a:ext cx="3412" cy="1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91" name="Rectangle 90"/>
            <p:cNvSpPr>
              <a:spLocks noChangeArrowheads="1"/>
            </p:cNvSpPr>
            <p:nvPr/>
          </p:nvSpPr>
          <p:spPr bwMode="auto">
            <a:xfrm>
              <a:off x="3589" y="2415"/>
              <a:ext cx="10" cy="155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92" name="Line 91"/>
            <p:cNvSpPr>
              <a:spLocks noChangeShapeType="1"/>
            </p:cNvSpPr>
            <p:nvPr/>
          </p:nvSpPr>
          <p:spPr bwMode="auto">
            <a:xfrm>
              <a:off x="182" y="3974"/>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93" name="Rectangle 92"/>
            <p:cNvSpPr>
              <a:spLocks noChangeArrowheads="1"/>
            </p:cNvSpPr>
            <p:nvPr/>
          </p:nvSpPr>
          <p:spPr bwMode="auto">
            <a:xfrm>
              <a:off x="182" y="3974"/>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94" name="Line 93"/>
            <p:cNvSpPr>
              <a:spLocks noChangeShapeType="1"/>
            </p:cNvSpPr>
            <p:nvPr/>
          </p:nvSpPr>
          <p:spPr bwMode="auto">
            <a:xfrm>
              <a:off x="773" y="3974"/>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95" name="Rectangle 94"/>
            <p:cNvSpPr>
              <a:spLocks noChangeArrowheads="1"/>
            </p:cNvSpPr>
            <p:nvPr/>
          </p:nvSpPr>
          <p:spPr bwMode="auto">
            <a:xfrm>
              <a:off x="773" y="3974"/>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96" name="Line 95"/>
            <p:cNvSpPr>
              <a:spLocks noChangeShapeType="1"/>
            </p:cNvSpPr>
            <p:nvPr/>
          </p:nvSpPr>
          <p:spPr bwMode="auto">
            <a:xfrm>
              <a:off x="1979" y="3974"/>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97" name="Rectangle 96"/>
            <p:cNvSpPr>
              <a:spLocks noChangeArrowheads="1"/>
            </p:cNvSpPr>
            <p:nvPr/>
          </p:nvSpPr>
          <p:spPr bwMode="auto">
            <a:xfrm>
              <a:off x="1979" y="3974"/>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98" name="Line 97"/>
            <p:cNvSpPr>
              <a:spLocks noChangeShapeType="1"/>
            </p:cNvSpPr>
            <p:nvPr/>
          </p:nvSpPr>
          <p:spPr bwMode="auto">
            <a:xfrm>
              <a:off x="2652" y="3974"/>
              <a:ext cx="1" cy="1"/>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99" name="Rectangle 98"/>
            <p:cNvSpPr>
              <a:spLocks noChangeArrowheads="1"/>
            </p:cNvSpPr>
            <p:nvPr/>
          </p:nvSpPr>
          <p:spPr bwMode="auto">
            <a:xfrm>
              <a:off x="2652" y="3974"/>
              <a:ext cx="5"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00" name="Line 99"/>
            <p:cNvSpPr>
              <a:spLocks noChangeShapeType="1"/>
            </p:cNvSpPr>
            <p:nvPr/>
          </p:nvSpPr>
          <p:spPr bwMode="auto">
            <a:xfrm>
              <a:off x="3594" y="3974"/>
              <a:ext cx="1" cy="1"/>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01" name="Rectangle 100"/>
            <p:cNvSpPr>
              <a:spLocks noChangeArrowheads="1"/>
            </p:cNvSpPr>
            <p:nvPr/>
          </p:nvSpPr>
          <p:spPr bwMode="auto">
            <a:xfrm>
              <a:off x="3594" y="3974"/>
              <a:ext cx="5"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02" name="Line 101"/>
            <p:cNvSpPr>
              <a:spLocks noChangeShapeType="1"/>
            </p:cNvSpPr>
            <p:nvPr/>
          </p:nvSpPr>
          <p:spPr bwMode="auto">
            <a:xfrm>
              <a:off x="3599"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03" name="Rectangle 102"/>
            <p:cNvSpPr>
              <a:spLocks noChangeArrowheads="1"/>
            </p:cNvSpPr>
            <p:nvPr/>
          </p:nvSpPr>
          <p:spPr bwMode="auto">
            <a:xfrm>
              <a:off x="3599" y="2410"/>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04" name="Line 103"/>
            <p:cNvSpPr>
              <a:spLocks noChangeShapeType="1"/>
            </p:cNvSpPr>
            <p:nvPr/>
          </p:nvSpPr>
          <p:spPr bwMode="auto">
            <a:xfrm>
              <a:off x="3599" y="264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05" name="Rectangle 104"/>
            <p:cNvSpPr>
              <a:spLocks noChangeArrowheads="1"/>
            </p:cNvSpPr>
            <p:nvPr/>
          </p:nvSpPr>
          <p:spPr bwMode="auto">
            <a:xfrm>
              <a:off x="3599" y="2640"/>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06" name="Line 105"/>
            <p:cNvSpPr>
              <a:spLocks noChangeShapeType="1"/>
            </p:cNvSpPr>
            <p:nvPr/>
          </p:nvSpPr>
          <p:spPr bwMode="auto">
            <a:xfrm>
              <a:off x="3599" y="2861"/>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07" name="Rectangle 106"/>
            <p:cNvSpPr>
              <a:spLocks noChangeArrowheads="1"/>
            </p:cNvSpPr>
            <p:nvPr/>
          </p:nvSpPr>
          <p:spPr bwMode="auto">
            <a:xfrm>
              <a:off x="3599" y="2861"/>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08" name="Line 107"/>
            <p:cNvSpPr>
              <a:spLocks noChangeShapeType="1"/>
            </p:cNvSpPr>
            <p:nvPr/>
          </p:nvSpPr>
          <p:spPr bwMode="auto">
            <a:xfrm>
              <a:off x="3599" y="3082"/>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09" name="Rectangle 108"/>
            <p:cNvSpPr>
              <a:spLocks noChangeArrowheads="1"/>
            </p:cNvSpPr>
            <p:nvPr/>
          </p:nvSpPr>
          <p:spPr bwMode="auto">
            <a:xfrm>
              <a:off x="3599" y="3082"/>
              <a:ext cx="5" cy="4"/>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10" name="Line 109"/>
            <p:cNvSpPr>
              <a:spLocks noChangeShapeType="1"/>
            </p:cNvSpPr>
            <p:nvPr/>
          </p:nvSpPr>
          <p:spPr bwMode="auto">
            <a:xfrm>
              <a:off x="3599" y="3302"/>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11" name="Rectangle 110"/>
            <p:cNvSpPr>
              <a:spLocks noChangeArrowheads="1"/>
            </p:cNvSpPr>
            <p:nvPr/>
          </p:nvSpPr>
          <p:spPr bwMode="auto">
            <a:xfrm>
              <a:off x="3599" y="3302"/>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12" name="Line 111"/>
            <p:cNvSpPr>
              <a:spLocks noChangeShapeType="1"/>
            </p:cNvSpPr>
            <p:nvPr/>
          </p:nvSpPr>
          <p:spPr bwMode="auto">
            <a:xfrm>
              <a:off x="3599" y="3523"/>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13" name="Rectangle 112"/>
            <p:cNvSpPr>
              <a:spLocks noChangeArrowheads="1"/>
            </p:cNvSpPr>
            <p:nvPr/>
          </p:nvSpPr>
          <p:spPr bwMode="auto">
            <a:xfrm>
              <a:off x="3599" y="3523"/>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14" name="Line 113"/>
            <p:cNvSpPr>
              <a:spLocks noChangeShapeType="1"/>
            </p:cNvSpPr>
            <p:nvPr/>
          </p:nvSpPr>
          <p:spPr bwMode="auto">
            <a:xfrm>
              <a:off x="3599" y="3744"/>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15" name="Rectangle 114"/>
            <p:cNvSpPr>
              <a:spLocks noChangeArrowheads="1"/>
            </p:cNvSpPr>
            <p:nvPr/>
          </p:nvSpPr>
          <p:spPr bwMode="auto">
            <a:xfrm>
              <a:off x="3599" y="3744"/>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16" name="Line 115"/>
            <p:cNvSpPr>
              <a:spLocks noChangeShapeType="1"/>
            </p:cNvSpPr>
            <p:nvPr/>
          </p:nvSpPr>
          <p:spPr bwMode="auto">
            <a:xfrm>
              <a:off x="3599" y="3969"/>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17" name="Rectangle 116"/>
            <p:cNvSpPr>
              <a:spLocks noChangeArrowheads="1"/>
            </p:cNvSpPr>
            <p:nvPr/>
          </p:nvSpPr>
          <p:spPr bwMode="auto">
            <a:xfrm>
              <a:off x="3599" y="3969"/>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grpSp>
      <p:sp>
        <p:nvSpPr>
          <p:cNvPr id="118" name="Right Arrow 46"/>
          <p:cNvSpPr/>
          <p:nvPr/>
        </p:nvSpPr>
        <p:spPr>
          <a:xfrm>
            <a:off x="3136803" y="3782412"/>
            <a:ext cx="668376" cy="450205"/>
          </a:xfrm>
          <a:prstGeom prst="rightArrow">
            <a:avLst>
              <a:gd name="adj1" fmla="val 62816"/>
              <a:gd name="adj2" fmla="val 48398"/>
            </a:avLst>
          </a:prstGeom>
          <a:solidFill>
            <a:schemeClr val="accent1"/>
          </a:solidFill>
          <a:ln w="19050" cap="flat" cmpd="sng" algn="ctr">
            <a:solidFill>
              <a:schemeClr val="tx1">
                <a:lumMod val="75000"/>
                <a:lumOff val="25000"/>
              </a:schemeClr>
            </a:solidFill>
            <a:prstDash val="solid"/>
            <a:round/>
            <a:headEnd type="none" w="med" len="med"/>
            <a:tailEnd type="triangle" w="med" len="med"/>
          </a:ln>
          <a:effectLst/>
        </p:spPr>
        <p:txBody>
          <a:bodyPr lIns="91431" tIns="0" rIns="91431" bIns="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US" sz="700" dirty="0">
              <a:solidFill>
                <a:schemeClr val="bg1"/>
              </a:solidFill>
            </a:endParaRPr>
          </a:p>
        </p:txBody>
      </p:sp>
      <p:sp>
        <p:nvSpPr>
          <p:cNvPr id="129" name="TextBox 51"/>
          <p:cNvSpPr txBox="1"/>
          <p:nvPr/>
        </p:nvSpPr>
        <p:spPr>
          <a:xfrm>
            <a:off x="1762470" y="2516752"/>
            <a:ext cx="1669111" cy="738664"/>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b="1" dirty="0"/>
              <a:t>Features</a:t>
            </a:r>
            <a:endParaRPr lang="en-US" b="1" dirty="0"/>
          </a:p>
          <a:p>
            <a:pPr algn="ctr"/>
            <a:r>
              <a:rPr lang="en-US" dirty="0"/>
              <a:t>Structured Data</a:t>
            </a:r>
          </a:p>
        </p:txBody>
      </p:sp>
      <p:cxnSp>
        <p:nvCxnSpPr>
          <p:cNvPr id="130" name="Straight Connector 129"/>
          <p:cNvCxnSpPr/>
          <p:nvPr/>
        </p:nvCxnSpPr>
        <p:spPr>
          <a:xfrm>
            <a:off x="5826644" y="1648047"/>
            <a:ext cx="0" cy="5124893"/>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131" name="TextBox 51"/>
          <p:cNvSpPr txBox="1"/>
          <p:nvPr/>
        </p:nvSpPr>
        <p:spPr>
          <a:xfrm>
            <a:off x="1523925" y="6331555"/>
            <a:ext cx="2121158" cy="461665"/>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dirty="0"/>
              <a:t>Set up/ training</a:t>
            </a:r>
          </a:p>
        </p:txBody>
      </p:sp>
      <p:sp>
        <p:nvSpPr>
          <p:cNvPr id="136" name="Rectangle 135"/>
          <p:cNvSpPr/>
          <p:nvPr/>
        </p:nvSpPr>
        <p:spPr>
          <a:xfrm>
            <a:off x="263859" y="2108300"/>
            <a:ext cx="4665226" cy="830997"/>
          </a:xfrm>
          <a:prstGeom prst="rect">
            <a:avLst/>
          </a:prstGeom>
        </p:spPr>
        <p:txBody>
          <a:bodyPr wrap="square">
            <a:spAutoFit/>
          </a:bodyPr>
          <a:lstStyle/>
          <a:p>
            <a:pPr algn="ctr"/>
            <a:r>
              <a:rPr lang="en-US" sz="2400" dirty="0">
                <a:solidFill>
                  <a:srgbClr val="FF0000"/>
                </a:solidFill>
              </a:rPr>
              <a:t>Unlabeled</a:t>
            </a:r>
          </a:p>
          <a:p>
            <a:pPr algn="ctr"/>
            <a:endParaRPr lang="en-US" sz="2400" dirty="0"/>
          </a:p>
        </p:txBody>
      </p:sp>
      <p:sp>
        <p:nvSpPr>
          <p:cNvPr id="142" name="Title 1"/>
          <p:cNvSpPr>
            <a:spLocks noGrp="1"/>
          </p:cNvSpPr>
          <p:nvPr>
            <p:ph type="title"/>
          </p:nvPr>
        </p:nvSpPr>
        <p:spPr>
          <a:xfrm>
            <a:off x="289918" y="191942"/>
            <a:ext cx="6929590" cy="1286075"/>
          </a:xfrm>
        </p:spPr>
        <p:txBody>
          <a:bodyPr/>
          <a:lstStyle/>
          <a:p>
            <a:r>
              <a:rPr lang="en-IE" sz="4200" dirty="0"/>
              <a:t>Unsupervised Machine learning in text analytics</a:t>
            </a:r>
          </a:p>
        </p:txBody>
      </p:sp>
      <p:sp>
        <p:nvSpPr>
          <p:cNvPr id="143" name="Rectangle 142"/>
          <p:cNvSpPr/>
          <p:nvPr/>
        </p:nvSpPr>
        <p:spPr>
          <a:xfrm>
            <a:off x="164931" y="2988253"/>
            <a:ext cx="1331391" cy="369332"/>
          </a:xfrm>
          <a:prstGeom prst="rect">
            <a:avLst/>
          </a:prstGeom>
        </p:spPr>
        <p:txBody>
          <a:bodyPr wrap="none">
            <a:spAutoFit/>
          </a:bodyPr>
          <a:lstStyle/>
          <a:p>
            <a:pPr algn="ctr"/>
            <a:r>
              <a:rPr lang="en-US" dirty="0"/>
              <a:t>Text sources</a:t>
            </a:r>
          </a:p>
        </p:txBody>
      </p:sp>
      <p:grpSp>
        <p:nvGrpSpPr>
          <p:cNvPr id="144" name="Group 143"/>
          <p:cNvGrpSpPr/>
          <p:nvPr/>
        </p:nvGrpSpPr>
        <p:grpSpPr>
          <a:xfrm>
            <a:off x="174363" y="3741606"/>
            <a:ext cx="1119097" cy="1014297"/>
            <a:chOff x="3352800" y="3810000"/>
            <a:chExt cx="2558866" cy="2424987"/>
          </a:xfrm>
        </p:grpSpPr>
        <p:grpSp>
          <p:nvGrpSpPr>
            <p:cNvPr id="145" name="Group 144"/>
            <p:cNvGrpSpPr/>
            <p:nvPr/>
          </p:nvGrpSpPr>
          <p:grpSpPr>
            <a:xfrm>
              <a:off x="3438525" y="4094010"/>
              <a:ext cx="1018176" cy="1219535"/>
              <a:chOff x="2655299" y="4196119"/>
              <a:chExt cx="1018176" cy="1219535"/>
            </a:xfrm>
          </p:grpSpPr>
          <p:sp>
            <p:nvSpPr>
              <p:cNvPr id="174" name="Document 31"/>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175" name="Straight Connector 174"/>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76" name="Straight Connector 175"/>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77" name="Straight Connector 176"/>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78" name="Straight Connector 177"/>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79" name="Straight Connector 178"/>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46" name="Group 145"/>
            <p:cNvGrpSpPr/>
            <p:nvPr/>
          </p:nvGrpSpPr>
          <p:grpSpPr>
            <a:xfrm>
              <a:off x="3352800" y="5015452"/>
              <a:ext cx="1018176" cy="1219535"/>
              <a:chOff x="2655299" y="4196119"/>
              <a:chExt cx="1018176" cy="1219535"/>
            </a:xfrm>
          </p:grpSpPr>
          <p:sp>
            <p:nvSpPr>
              <p:cNvPr id="168" name="Document 25"/>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169" name="Straight Connector 168"/>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70" name="Straight Connector 169"/>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71" name="Straight Connector 170"/>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72" name="Straight Connector 171"/>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73" name="Straight Connector 172"/>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47" name="Group 146"/>
            <p:cNvGrpSpPr/>
            <p:nvPr/>
          </p:nvGrpSpPr>
          <p:grpSpPr>
            <a:xfrm>
              <a:off x="4277814" y="3810000"/>
              <a:ext cx="1018176" cy="1219535"/>
              <a:chOff x="2655299" y="4196119"/>
              <a:chExt cx="1018176" cy="1219535"/>
            </a:xfrm>
          </p:grpSpPr>
          <p:sp>
            <p:nvSpPr>
              <p:cNvPr id="162" name="Document 19"/>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163" name="Straight Connector 162"/>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4" name="Straight Connector 163"/>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5" name="Straight Connector 164"/>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6" name="Straight Connector 165"/>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7" name="Straight Connector 166"/>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48" name="Group 147"/>
            <p:cNvGrpSpPr/>
            <p:nvPr/>
          </p:nvGrpSpPr>
          <p:grpSpPr>
            <a:xfrm>
              <a:off x="4699001" y="4121675"/>
              <a:ext cx="1018176" cy="1219535"/>
              <a:chOff x="2655299" y="4196119"/>
              <a:chExt cx="1018176" cy="1219535"/>
            </a:xfrm>
          </p:grpSpPr>
          <p:sp>
            <p:nvSpPr>
              <p:cNvPr id="156" name="Document 13"/>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157" name="Straight Connector 156"/>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8" name="Straight Connector 157"/>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9" name="Straight Connector 158"/>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0" name="Straight Connector 159"/>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1" name="Straight Connector 160"/>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49" name="Group 148"/>
            <p:cNvGrpSpPr/>
            <p:nvPr/>
          </p:nvGrpSpPr>
          <p:grpSpPr>
            <a:xfrm>
              <a:off x="4893490" y="4958436"/>
              <a:ext cx="1018176" cy="1219535"/>
              <a:chOff x="2655299" y="4196119"/>
              <a:chExt cx="1018176" cy="1219535"/>
            </a:xfrm>
          </p:grpSpPr>
          <p:sp>
            <p:nvSpPr>
              <p:cNvPr id="150" name="Document 7"/>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151" name="Straight Connector 150"/>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2" name="Straight Connector 151"/>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3" name="Straight Connector 152"/>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4" name="Straight Connector 153"/>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5" name="Straight Connector 154"/>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spTree>
    <p:extLst>
      <p:ext uri="{BB962C8B-B14F-4D97-AF65-F5344CB8AC3E}">
        <p14:creationId xmlns:p14="http://schemas.microsoft.com/office/powerpoint/2010/main" val="2142207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Group 48"/>
          <p:cNvGrpSpPr/>
          <p:nvPr/>
        </p:nvGrpSpPr>
        <p:grpSpPr>
          <a:xfrm>
            <a:off x="3986338" y="2741992"/>
            <a:ext cx="1909667" cy="2426620"/>
            <a:chOff x="3540010" y="2060848"/>
            <a:chExt cx="1587404" cy="2020583"/>
          </a:xfrm>
        </p:grpSpPr>
        <p:grpSp>
          <p:nvGrpSpPr>
            <p:cNvPr id="50" name="Group 49"/>
            <p:cNvGrpSpPr/>
            <p:nvPr/>
          </p:nvGrpSpPr>
          <p:grpSpPr>
            <a:xfrm>
              <a:off x="3540010" y="2060848"/>
              <a:ext cx="1587404" cy="1652748"/>
              <a:chOff x="4423600" y="250424"/>
              <a:chExt cx="4276132" cy="4452152"/>
            </a:xfrm>
          </p:grpSpPr>
          <p:grpSp>
            <p:nvGrpSpPr>
              <p:cNvPr id="52" name="Group 51"/>
              <p:cNvGrpSpPr/>
              <p:nvPr/>
            </p:nvGrpSpPr>
            <p:grpSpPr>
              <a:xfrm>
                <a:off x="6011971" y="2178000"/>
                <a:ext cx="2235200" cy="2235200"/>
                <a:chOff x="2844800" y="1828800"/>
                <a:chExt cx="2235200" cy="2235200"/>
              </a:xfrm>
              <a:gradFill flip="none" rotWithShape="1">
                <a:gsLst>
                  <a:gs pos="100000">
                    <a:srgbClr val="890424"/>
                  </a:gs>
                  <a:gs pos="0">
                    <a:srgbClr val="FF624A"/>
                  </a:gs>
                </a:gsLst>
                <a:lin ang="2880000" scaled="0"/>
                <a:tileRect/>
              </a:gradFill>
            </p:grpSpPr>
            <p:sp>
              <p:nvSpPr>
                <p:cNvPr id="62" name=" 3"/>
                <p:cNvSpPr/>
                <p:nvPr/>
              </p:nvSpPr>
              <p:spPr>
                <a:xfrm>
                  <a:off x="2844800" y="1828800"/>
                  <a:ext cx="2235200" cy="2235200"/>
                </a:xfrm>
                <a:prstGeom prst="gear9">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3" name=" 4"/>
                <p:cNvSpPr/>
                <p:nvPr/>
              </p:nvSpPr>
              <p:spPr>
                <a:xfrm>
                  <a:off x="3294175" y="2352385"/>
                  <a:ext cx="1336450" cy="114893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0" numCol="1" spcCol="1270" anchor="ctr" anchorCtr="0">
                  <a:noAutofit/>
                </a:bodyPr>
                <a:lstStyle/>
                <a:p>
                  <a:pPr algn="ctr" defTabSz="1866721">
                    <a:lnSpc>
                      <a:spcPct val="90000"/>
                    </a:lnSpc>
                    <a:spcBef>
                      <a:spcPct val="0"/>
                    </a:spcBef>
                    <a:spcAft>
                      <a:spcPct val="35000"/>
                    </a:spcAft>
                  </a:pPr>
                  <a:r>
                    <a:rPr lang="en-US" sz="700" dirty="0"/>
                    <a:t>Predictive Analytics</a:t>
                  </a:r>
                </a:p>
              </p:txBody>
            </p:sp>
          </p:grpSp>
          <p:grpSp>
            <p:nvGrpSpPr>
              <p:cNvPr id="53" name="Group 52"/>
              <p:cNvGrpSpPr/>
              <p:nvPr/>
            </p:nvGrpSpPr>
            <p:grpSpPr>
              <a:xfrm>
                <a:off x="4711491" y="1649680"/>
                <a:ext cx="1625600" cy="1625600"/>
                <a:chOff x="1544320" y="1300480"/>
                <a:chExt cx="1625600" cy="1625600"/>
              </a:xfrm>
              <a:gradFill flip="none" rotWithShape="1">
                <a:gsLst>
                  <a:gs pos="100000">
                    <a:srgbClr val="890424"/>
                  </a:gs>
                  <a:gs pos="0">
                    <a:srgbClr val="FF624A"/>
                  </a:gs>
                </a:gsLst>
                <a:lin ang="2880000" scaled="0"/>
                <a:tileRect/>
              </a:gradFill>
            </p:grpSpPr>
            <p:sp>
              <p:nvSpPr>
                <p:cNvPr id="60" name=" 5"/>
                <p:cNvSpPr/>
                <p:nvPr/>
              </p:nvSpPr>
              <p:spPr>
                <a:xfrm>
                  <a:off x="1544320" y="1300480"/>
                  <a:ext cx="1625600" cy="1625600"/>
                </a:xfrm>
                <a:prstGeom prst="gear6">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1" name=" 6"/>
                <p:cNvSpPr/>
                <p:nvPr/>
              </p:nvSpPr>
              <p:spPr>
                <a:xfrm>
                  <a:off x="1953570" y="1712203"/>
                  <a:ext cx="807100" cy="80215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1750" tIns="31750" rIns="31750" bIns="31750" numCol="1" spcCol="1270" anchor="ctr" anchorCtr="0">
                  <a:noAutofit/>
                </a:bodyPr>
                <a:lstStyle/>
                <a:p>
                  <a:pPr algn="ctr" defTabSz="1866721">
                    <a:lnSpc>
                      <a:spcPct val="90000"/>
                    </a:lnSpc>
                    <a:spcBef>
                      <a:spcPct val="0"/>
                    </a:spcBef>
                    <a:spcAft>
                      <a:spcPct val="35000"/>
                    </a:spcAft>
                  </a:pPr>
                  <a:r>
                    <a:rPr lang="en-US" sz="400" dirty="0">
                      <a:solidFill>
                        <a:prstClr val="white"/>
                      </a:solidFill>
                    </a:rPr>
                    <a:t>Predictive  Analytics</a:t>
                  </a:r>
                </a:p>
              </p:txBody>
            </p:sp>
          </p:grpSp>
          <p:grpSp>
            <p:nvGrpSpPr>
              <p:cNvPr id="54" name="Group 53"/>
              <p:cNvGrpSpPr/>
              <p:nvPr/>
            </p:nvGrpSpPr>
            <p:grpSpPr>
              <a:xfrm>
                <a:off x="5621992" y="528181"/>
                <a:ext cx="1592756" cy="1592756"/>
                <a:chOff x="2454821" y="178981"/>
                <a:chExt cx="1592756" cy="1592756"/>
              </a:xfrm>
              <a:gradFill flip="none" rotWithShape="1">
                <a:gsLst>
                  <a:gs pos="100000">
                    <a:srgbClr val="890424"/>
                  </a:gs>
                  <a:gs pos="0">
                    <a:srgbClr val="FF624A"/>
                  </a:gs>
                </a:gsLst>
                <a:lin ang="2880000" scaled="0"/>
                <a:tileRect/>
              </a:gradFill>
            </p:grpSpPr>
            <p:sp>
              <p:nvSpPr>
                <p:cNvPr id="58" name=" 7"/>
                <p:cNvSpPr/>
                <p:nvPr/>
              </p:nvSpPr>
              <p:spPr>
                <a:xfrm rot="20700000">
                  <a:off x="2454821" y="178981"/>
                  <a:ext cx="1592756" cy="1592756"/>
                </a:xfrm>
                <a:prstGeom prst="gear6">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9" name=" 8"/>
                <p:cNvSpPr/>
                <p:nvPr/>
              </p:nvSpPr>
              <p:spPr>
                <a:xfrm>
                  <a:off x="2804160" y="528320"/>
                  <a:ext cx="894080" cy="894080"/>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algn="ctr" defTabSz="1866721">
                    <a:lnSpc>
                      <a:spcPct val="90000"/>
                    </a:lnSpc>
                    <a:spcBef>
                      <a:spcPct val="0"/>
                    </a:spcBef>
                    <a:spcAft>
                      <a:spcPct val="35000"/>
                    </a:spcAft>
                  </a:pPr>
                  <a:r>
                    <a:rPr lang="en-US" sz="500" dirty="0">
                      <a:solidFill>
                        <a:prstClr val="white"/>
                      </a:solidFill>
                    </a:rPr>
                    <a:t>Predictive Analytics</a:t>
                  </a:r>
                </a:p>
              </p:txBody>
            </p:sp>
          </p:grpSp>
          <p:sp>
            <p:nvSpPr>
              <p:cNvPr id="55" name="Circular Arrow 34"/>
              <p:cNvSpPr/>
              <p:nvPr/>
            </p:nvSpPr>
            <p:spPr>
              <a:xfrm>
                <a:off x="5838676" y="1841520"/>
                <a:ext cx="2861056" cy="2861056"/>
              </a:xfrm>
              <a:prstGeom prst="circularArrow">
                <a:avLst>
                  <a:gd name="adj1" fmla="val 4687"/>
                  <a:gd name="adj2" fmla="val 299029"/>
                  <a:gd name="adj3" fmla="val 2513083"/>
                  <a:gd name="adj4" fmla="val 15867933"/>
                  <a:gd name="adj5" fmla="val 5469"/>
                </a:avLst>
              </a:prstGeom>
              <a:gradFill>
                <a:gsLst>
                  <a:gs pos="0">
                    <a:schemeClr val="accent2"/>
                  </a:gs>
                  <a:gs pos="100000">
                    <a:schemeClr val="accent2">
                      <a:lumMod val="60000"/>
                      <a:lumOff val="40000"/>
                    </a:schemeClr>
                  </a:gs>
                </a:gsLst>
              </a:gradFill>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sp>
            <p:nvSpPr>
              <p:cNvPr id="56" name=" 10"/>
              <p:cNvSpPr/>
              <p:nvPr/>
            </p:nvSpPr>
            <p:spPr>
              <a:xfrm>
                <a:off x="4423600" y="1290555"/>
                <a:ext cx="2078736" cy="2078736"/>
              </a:xfrm>
              <a:prstGeom prst="leftCircularArrow">
                <a:avLst>
                  <a:gd name="adj1" fmla="val 6452"/>
                  <a:gd name="adj2" fmla="val 429999"/>
                  <a:gd name="adj3" fmla="val 10489124"/>
                  <a:gd name="adj4" fmla="val 14837806"/>
                  <a:gd name="adj5" fmla="val 7527"/>
                </a:avLst>
              </a:prstGeom>
              <a:gradFill>
                <a:gsLst>
                  <a:gs pos="0">
                    <a:schemeClr val="accent2"/>
                  </a:gs>
                  <a:gs pos="100000">
                    <a:schemeClr val="accent2">
                      <a:lumMod val="60000"/>
                      <a:lumOff val="40000"/>
                    </a:schemeClr>
                  </a:gs>
                </a:gsLst>
              </a:gradFill>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sp>
            <p:nvSpPr>
              <p:cNvPr id="57" name="Circular Arrow 36"/>
              <p:cNvSpPr/>
              <p:nvPr/>
            </p:nvSpPr>
            <p:spPr>
              <a:xfrm>
                <a:off x="5225350" y="250424"/>
                <a:ext cx="2241296" cy="2241296"/>
              </a:xfrm>
              <a:prstGeom prst="circularArrow">
                <a:avLst>
                  <a:gd name="adj1" fmla="val 5984"/>
                  <a:gd name="adj2" fmla="val 394124"/>
                  <a:gd name="adj3" fmla="val 13313824"/>
                  <a:gd name="adj4" fmla="val 10508221"/>
                  <a:gd name="adj5" fmla="val 6981"/>
                </a:avLst>
              </a:prstGeom>
              <a:gradFill>
                <a:gsLst>
                  <a:gs pos="0">
                    <a:srgbClr val="890424"/>
                  </a:gs>
                  <a:gs pos="100000">
                    <a:schemeClr val="accent2">
                      <a:lumMod val="60000"/>
                      <a:lumOff val="40000"/>
                    </a:schemeClr>
                  </a:gs>
                </a:gsLst>
              </a:gradFill>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grpSp>
        <p:sp>
          <p:nvSpPr>
            <p:cNvPr id="51" name="TextBox 50"/>
            <p:cNvSpPr txBox="1"/>
            <p:nvPr/>
          </p:nvSpPr>
          <p:spPr>
            <a:xfrm>
              <a:off x="3621454" y="3594512"/>
              <a:ext cx="1440160" cy="486919"/>
            </a:xfrm>
            <a:prstGeom prst="rect">
              <a:avLst/>
            </a:prstGeom>
            <a:noFill/>
          </p:spPr>
          <p:txBody>
            <a:bodyPr wrap="square" lIns="91431" tIns="45715" rIns="91431" bIns="45715" rtlCol="0" anchor="t">
              <a:spAutoFit/>
            </a:bodyPr>
            <a:lstStyle/>
            <a:p>
              <a:pPr algn="ctr"/>
              <a:r>
                <a:rPr lang="en-US" sz="1600" b="1" dirty="0"/>
                <a:t>Machine learning</a:t>
              </a:r>
            </a:p>
            <a:p>
              <a:pPr algn="ctr"/>
              <a:r>
                <a:rPr lang="en-US" sz="1600" b="1" dirty="0"/>
                <a:t>Algorithm</a:t>
              </a:r>
              <a:endParaRPr lang="en-US" sz="1400" b="1" dirty="0"/>
            </a:p>
          </p:txBody>
        </p:sp>
      </p:grpSp>
      <p:sp>
        <p:nvSpPr>
          <p:cNvPr id="100" name="Right Arrow 46"/>
          <p:cNvSpPr/>
          <p:nvPr/>
        </p:nvSpPr>
        <p:spPr>
          <a:xfrm>
            <a:off x="1346543" y="3875014"/>
            <a:ext cx="668376" cy="450205"/>
          </a:xfrm>
          <a:prstGeom prst="rightArrow">
            <a:avLst>
              <a:gd name="adj1" fmla="val 62816"/>
              <a:gd name="adj2" fmla="val 48398"/>
            </a:avLst>
          </a:prstGeom>
          <a:solidFill>
            <a:schemeClr val="accent1"/>
          </a:solidFill>
          <a:ln w="19050" cap="flat" cmpd="sng" algn="ctr">
            <a:solidFill>
              <a:schemeClr val="tx1">
                <a:lumMod val="75000"/>
                <a:lumOff val="25000"/>
              </a:schemeClr>
            </a:solidFill>
            <a:prstDash val="solid"/>
            <a:round/>
            <a:headEnd type="none" w="med" len="med"/>
            <a:tailEnd type="triangle" w="med" len="med"/>
          </a:ln>
          <a:effectLst/>
        </p:spPr>
        <p:txBody>
          <a:bodyPr lIns="91431" tIns="0" rIns="91431" bIns="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US" sz="700" dirty="0">
              <a:solidFill>
                <a:schemeClr val="bg1"/>
              </a:solidFill>
            </a:endParaRPr>
          </a:p>
        </p:txBody>
      </p:sp>
      <p:grpSp>
        <p:nvGrpSpPr>
          <p:cNvPr id="101" name="Group 100"/>
          <p:cNvGrpSpPr>
            <a:grpSpLocks/>
          </p:cNvGrpSpPr>
          <p:nvPr/>
        </p:nvGrpSpPr>
        <p:grpSpPr bwMode="auto">
          <a:xfrm>
            <a:off x="2045049" y="3317372"/>
            <a:ext cx="1104448" cy="1455994"/>
            <a:chOff x="177" y="2405"/>
            <a:chExt cx="3434" cy="1577"/>
          </a:xfrm>
        </p:grpSpPr>
        <p:sp>
          <p:nvSpPr>
            <p:cNvPr id="102" name="AutoShape 19"/>
            <p:cNvSpPr>
              <a:spLocks noChangeAspect="1" noChangeArrowheads="1" noTextEdit="1"/>
            </p:cNvSpPr>
            <p:nvPr/>
          </p:nvSpPr>
          <p:spPr bwMode="auto">
            <a:xfrm>
              <a:off x="182" y="2410"/>
              <a:ext cx="3425" cy="1572"/>
            </a:xfrm>
            <a:prstGeom prst="rect">
              <a:avLst/>
            </a:prstGeom>
            <a:no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03" name="Line 21"/>
            <p:cNvSpPr>
              <a:spLocks noChangeShapeType="1"/>
            </p:cNvSpPr>
            <p:nvPr/>
          </p:nvSpPr>
          <p:spPr bwMode="auto">
            <a:xfrm>
              <a:off x="182" y="2410"/>
              <a:ext cx="3417" cy="0"/>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04" name="Rectangle 103"/>
            <p:cNvSpPr>
              <a:spLocks noChangeArrowheads="1"/>
            </p:cNvSpPr>
            <p:nvPr/>
          </p:nvSpPr>
          <p:spPr bwMode="auto">
            <a:xfrm>
              <a:off x="182" y="2410"/>
              <a:ext cx="3417"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05" name="Line 23"/>
            <p:cNvSpPr>
              <a:spLocks noChangeShapeType="1"/>
            </p:cNvSpPr>
            <p:nvPr/>
          </p:nvSpPr>
          <p:spPr bwMode="auto">
            <a:xfrm>
              <a:off x="182" y="2410"/>
              <a:ext cx="0" cy="1564"/>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06" name="Rectangle 105"/>
            <p:cNvSpPr>
              <a:spLocks noChangeArrowheads="1"/>
            </p:cNvSpPr>
            <p:nvPr/>
          </p:nvSpPr>
          <p:spPr bwMode="auto">
            <a:xfrm>
              <a:off x="182" y="2410"/>
              <a:ext cx="5" cy="1564"/>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07" name="Rectangle 106"/>
            <p:cNvSpPr>
              <a:spLocks noChangeArrowheads="1"/>
            </p:cNvSpPr>
            <p:nvPr/>
          </p:nvSpPr>
          <p:spPr bwMode="auto">
            <a:xfrm>
              <a:off x="182" y="2410"/>
              <a:ext cx="3417" cy="235"/>
            </a:xfrm>
            <a:prstGeom prst="rect">
              <a:avLst/>
            </a:prstGeom>
            <a:solidFill>
              <a:srgbClr val="00008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08" name="Rectangle 107"/>
            <p:cNvSpPr>
              <a:spLocks noChangeArrowheads="1"/>
            </p:cNvSpPr>
            <p:nvPr/>
          </p:nvSpPr>
          <p:spPr bwMode="auto">
            <a:xfrm>
              <a:off x="216" y="2424"/>
              <a:ext cx="567"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b="1" dirty="0">
                  <a:solidFill>
                    <a:schemeClr val="bg1"/>
                  </a:solidFill>
                  <a:latin typeface="Arial" charset="0"/>
                </a:rPr>
                <a:t>NAME</a:t>
              </a:r>
              <a:endParaRPr lang="en-IE" sz="500" dirty="0">
                <a:solidFill>
                  <a:schemeClr val="bg1"/>
                </a:solidFill>
              </a:endParaRPr>
            </a:p>
          </p:txBody>
        </p:sp>
        <p:sp>
          <p:nvSpPr>
            <p:cNvPr id="109" name="Rectangle 108"/>
            <p:cNvSpPr>
              <a:spLocks noChangeArrowheads="1"/>
            </p:cNvSpPr>
            <p:nvPr/>
          </p:nvSpPr>
          <p:spPr bwMode="auto">
            <a:xfrm>
              <a:off x="807" y="2424"/>
              <a:ext cx="1162" cy="58"/>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500" b="1" dirty="0">
                  <a:solidFill>
                    <a:schemeClr val="bg1"/>
                  </a:solidFill>
                  <a:latin typeface="Arial" charset="0"/>
                </a:rPr>
                <a:t>SALARY:LOAN</a:t>
              </a:r>
              <a:endParaRPr lang="en-IE" sz="500" dirty="0">
                <a:solidFill>
                  <a:schemeClr val="bg1"/>
                </a:solidFill>
              </a:endParaRPr>
            </a:p>
          </p:txBody>
        </p:sp>
        <p:sp>
          <p:nvSpPr>
            <p:cNvPr id="110" name="Rectangle 109"/>
            <p:cNvSpPr>
              <a:spLocks noChangeArrowheads="1"/>
            </p:cNvSpPr>
            <p:nvPr/>
          </p:nvSpPr>
          <p:spPr bwMode="auto">
            <a:xfrm>
              <a:off x="2008" y="2424"/>
              <a:ext cx="57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b="1" dirty="0">
                  <a:solidFill>
                    <a:schemeClr val="bg1"/>
                  </a:solidFill>
                  <a:latin typeface="Arial" charset="0"/>
                </a:rPr>
                <a:t>HOME</a:t>
              </a:r>
              <a:endParaRPr lang="en-IE" sz="500" dirty="0">
                <a:solidFill>
                  <a:schemeClr val="bg1"/>
                </a:solidFill>
              </a:endParaRPr>
            </a:p>
          </p:txBody>
        </p:sp>
        <p:sp>
          <p:nvSpPr>
            <p:cNvPr id="111" name="Rectangle 110"/>
            <p:cNvSpPr>
              <a:spLocks noChangeArrowheads="1"/>
            </p:cNvSpPr>
            <p:nvPr/>
          </p:nvSpPr>
          <p:spPr bwMode="auto">
            <a:xfrm>
              <a:off x="2716" y="2424"/>
              <a:ext cx="89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b="1" dirty="0">
                  <a:solidFill>
                    <a:schemeClr val="bg1"/>
                  </a:solidFill>
                  <a:latin typeface="Arial" charset="0"/>
                </a:rPr>
                <a:t>DEFAULT</a:t>
              </a:r>
              <a:endParaRPr lang="en-IE" sz="500" dirty="0">
                <a:solidFill>
                  <a:schemeClr val="bg1"/>
                </a:solidFill>
              </a:endParaRPr>
            </a:p>
          </p:txBody>
        </p:sp>
        <p:sp>
          <p:nvSpPr>
            <p:cNvPr id="112" name="Rectangle 111"/>
            <p:cNvSpPr>
              <a:spLocks noChangeArrowheads="1"/>
            </p:cNvSpPr>
            <p:nvPr/>
          </p:nvSpPr>
          <p:spPr bwMode="auto">
            <a:xfrm>
              <a:off x="216" y="2659"/>
              <a:ext cx="407"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Mike</a:t>
              </a:r>
              <a:endParaRPr lang="en-IE" sz="500" dirty="0"/>
            </a:p>
          </p:txBody>
        </p:sp>
        <p:sp>
          <p:nvSpPr>
            <p:cNvPr id="113" name="Rectangle 112"/>
            <p:cNvSpPr>
              <a:spLocks noChangeArrowheads="1"/>
            </p:cNvSpPr>
            <p:nvPr/>
          </p:nvSpPr>
          <p:spPr bwMode="auto">
            <a:xfrm>
              <a:off x="1215" y="2659"/>
              <a:ext cx="37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solidFill>
                    <a:srgbClr val="000000"/>
                  </a:solidFill>
                  <a:latin typeface="Arial" charset="0"/>
                </a:rPr>
                <a:t>0.25</a:t>
              </a:r>
              <a:endParaRPr lang="en-IE" sz="600" dirty="0"/>
            </a:p>
          </p:txBody>
        </p:sp>
        <p:sp>
          <p:nvSpPr>
            <p:cNvPr id="114" name="Rectangle 113"/>
            <p:cNvSpPr>
              <a:spLocks noChangeArrowheads="1"/>
            </p:cNvSpPr>
            <p:nvPr/>
          </p:nvSpPr>
          <p:spPr bwMode="auto">
            <a:xfrm>
              <a:off x="2268" y="2659"/>
              <a:ext cx="104" cy="58"/>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500" dirty="0"/>
                <a:t>N</a:t>
              </a:r>
            </a:p>
          </p:txBody>
        </p:sp>
        <p:sp>
          <p:nvSpPr>
            <p:cNvPr id="115" name="Rectangle 114"/>
            <p:cNvSpPr>
              <a:spLocks noChangeArrowheads="1"/>
            </p:cNvSpPr>
            <p:nvPr/>
          </p:nvSpPr>
          <p:spPr bwMode="auto">
            <a:xfrm>
              <a:off x="2981" y="2659"/>
              <a:ext cx="30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yes</a:t>
              </a:r>
              <a:endParaRPr lang="en-IE" sz="500" dirty="0"/>
            </a:p>
          </p:txBody>
        </p:sp>
        <p:sp>
          <p:nvSpPr>
            <p:cNvPr id="116" name="Rectangle 115"/>
            <p:cNvSpPr>
              <a:spLocks noChangeArrowheads="1"/>
            </p:cNvSpPr>
            <p:nvPr/>
          </p:nvSpPr>
          <p:spPr bwMode="auto">
            <a:xfrm>
              <a:off x="216" y="2880"/>
              <a:ext cx="26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Bill</a:t>
              </a:r>
              <a:endParaRPr lang="en-IE" sz="500" dirty="0"/>
            </a:p>
          </p:txBody>
        </p:sp>
        <p:sp>
          <p:nvSpPr>
            <p:cNvPr id="117" name="Rectangle 116"/>
            <p:cNvSpPr>
              <a:spLocks noChangeArrowheads="1"/>
            </p:cNvSpPr>
            <p:nvPr/>
          </p:nvSpPr>
          <p:spPr bwMode="auto">
            <a:xfrm>
              <a:off x="1269" y="2880"/>
              <a:ext cx="268"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latin typeface="Arial" charset="0"/>
                </a:rPr>
                <a:t>0.2</a:t>
              </a:r>
            </a:p>
          </p:txBody>
        </p:sp>
        <p:sp>
          <p:nvSpPr>
            <p:cNvPr id="118" name="Rectangle 117"/>
            <p:cNvSpPr>
              <a:spLocks noChangeArrowheads="1"/>
            </p:cNvSpPr>
            <p:nvPr/>
          </p:nvSpPr>
          <p:spPr bwMode="auto">
            <a:xfrm>
              <a:off x="2268" y="2880"/>
              <a:ext cx="128"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Y</a:t>
              </a:r>
              <a:endParaRPr lang="en-IE" sz="500" dirty="0"/>
            </a:p>
          </p:txBody>
        </p:sp>
        <p:sp>
          <p:nvSpPr>
            <p:cNvPr id="119" name="Rectangle 118"/>
            <p:cNvSpPr>
              <a:spLocks noChangeArrowheads="1"/>
            </p:cNvSpPr>
            <p:nvPr/>
          </p:nvSpPr>
          <p:spPr bwMode="auto">
            <a:xfrm>
              <a:off x="3020" y="2880"/>
              <a:ext cx="216"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no</a:t>
              </a:r>
              <a:endParaRPr lang="en-IE" sz="500" dirty="0"/>
            </a:p>
          </p:txBody>
        </p:sp>
        <p:sp>
          <p:nvSpPr>
            <p:cNvPr id="120" name="Rectangle 119"/>
            <p:cNvSpPr>
              <a:spLocks noChangeArrowheads="1"/>
            </p:cNvSpPr>
            <p:nvPr/>
          </p:nvSpPr>
          <p:spPr bwMode="auto">
            <a:xfrm>
              <a:off x="216" y="3101"/>
              <a:ext cx="43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Betty</a:t>
              </a:r>
              <a:endParaRPr lang="en-IE" sz="500" dirty="0"/>
            </a:p>
          </p:txBody>
        </p:sp>
        <p:sp>
          <p:nvSpPr>
            <p:cNvPr id="121" name="Rectangle 120"/>
            <p:cNvSpPr>
              <a:spLocks noChangeArrowheads="1"/>
            </p:cNvSpPr>
            <p:nvPr/>
          </p:nvSpPr>
          <p:spPr bwMode="auto">
            <a:xfrm>
              <a:off x="1215" y="3101"/>
              <a:ext cx="37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solidFill>
                    <a:srgbClr val="000000"/>
                  </a:solidFill>
                  <a:latin typeface="Arial" charset="0"/>
                </a:rPr>
                <a:t>0.33</a:t>
              </a:r>
              <a:endParaRPr lang="en-IE" sz="600" dirty="0"/>
            </a:p>
          </p:txBody>
        </p:sp>
        <p:sp>
          <p:nvSpPr>
            <p:cNvPr id="122" name="Rectangle 121"/>
            <p:cNvSpPr>
              <a:spLocks noChangeArrowheads="1"/>
            </p:cNvSpPr>
            <p:nvPr/>
          </p:nvSpPr>
          <p:spPr bwMode="auto">
            <a:xfrm>
              <a:off x="2268" y="3101"/>
              <a:ext cx="128"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Y</a:t>
              </a:r>
              <a:endParaRPr lang="en-IE" sz="500" dirty="0"/>
            </a:p>
          </p:txBody>
        </p:sp>
        <p:sp>
          <p:nvSpPr>
            <p:cNvPr id="123" name="Rectangle 122"/>
            <p:cNvSpPr>
              <a:spLocks noChangeArrowheads="1"/>
            </p:cNvSpPr>
            <p:nvPr/>
          </p:nvSpPr>
          <p:spPr bwMode="auto">
            <a:xfrm>
              <a:off x="3020" y="3101"/>
              <a:ext cx="216"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no</a:t>
              </a:r>
              <a:endParaRPr lang="en-IE" sz="500" dirty="0"/>
            </a:p>
          </p:txBody>
        </p:sp>
        <p:sp>
          <p:nvSpPr>
            <p:cNvPr id="124" name="Rectangle 123"/>
            <p:cNvSpPr>
              <a:spLocks noChangeArrowheads="1"/>
            </p:cNvSpPr>
            <p:nvPr/>
          </p:nvSpPr>
          <p:spPr bwMode="auto">
            <a:xfrm>
              <a:off x="216" y="3322"/>
              <a:ext cx="343"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Bob</a:t>
              </a:r>
              <a:endParaRPr lang="en-IE" sz="500" dirty="0"/>
            </a:p>
          </p:txBody>
        </p:sp>
        <p:sp>
          <p:nvSpPr>
            <p:cNvPr id="125" name="Rectangle 124"/>
            <p:cNvSpPr>
              <a:spLocks noChangeArrowheads="1"/>
            </p:cNvSpPr>
            <p:nvPr/>
          </p:nvSpPr>
          <p:spPr bwMode="auto">
            <a:xfrm>
              <a:off x="1269" y="3322"/>
              <a:ext cx="268"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solidFill>
                    <a:srgbClr val="000000"/>
                  </a:solidFill>
                  <a:latin typeface="Arial" charset="0"/>
                </a:rPr>
                <a:t>0.6</a:t>
              </a:r>
              <a:endParaRPr lang="en-IE" sz="600" dirty="0"/>
            </a:p>
          </p:txBody>
        </p:sp>
        <p:sp>
          <p:nvSpPr>
            <p:cNvPr id="126" name="Rectangle 125"/>
            <p:cNvSpPr>
              <a:spLocks noChangeArrowheads="1"/>
            </p:cNvSpPr>
            <p:nvPr/>
          </p:nvSpPr>
          <p:spPr bwMode="auto">
            <a:xfrm>
              <a:off x="2268" y="3322"/>
              <a:ext cx="14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a:t>
              </a:r>
              <a:endParaRPr lang="en-IE" sz="500" dirty="0"/>
            </a:p>
          </p:txBody>
        </p:sp>
        <p:sp>
          <p:nvSpPr>
            <p:cNvPr id="127" name="Rectangle 126"/>
            <p:cNvSpPr>
              <a:spLocks noChangeArrowheads="1"/>
            </p:cNvSpPr>
            <p:nvPr/>
          </p:nvSpPr>
          <p:spPr bwMode="auto">
            <a:xfrm>
              <a:off x="3020" y="3322"/>
              <a:ext cx="216"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no</a:t>
              </a:r>
              <a:endParaRPr lang="en-IE" sz="500" dirty="0"/>
            </a:p>
          </p:txBody>
        </p:sp>
        <p:sp>
          <p:nvSpPr>
            <p:cNvPr id="128" name="Rectangle 127"/>
            <p:cNvSpPr>
              <a:spLocks noChangeArrowheads="1"/>
            </p:cNvSpPr>
            <p:nvPr/>
          </p:nvSpPr>
          <p:spPr bwMode="auto">
            <a:xfrm>
              <a:off x="216" y="3542"/>
              <a:ext cx="451"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Dave</a:t>
              </a:r>
              <a:endParaRPr lang="en-IE" sz="500" dirty="0"/>
            </a:p>
          </p:txBody>
        </p:sp>
        <p:sp>
          <p:nvSpPr>
            <p:cNvPr id="129" name="Rectangle 128"/>
            <p:cNvSpPr>
              <a:spLocks noChangeArrowheads="1"/>
            </p:cNvSpPr>
            <p:nvPr/>
          </p:nvSpPr>
          <p:spPr bwMode="auto">
            <a:xfrm>
              <a:off x="1214" y="3542"/>
              <a:ext cx="37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solidFill>
                    <a:srgbClr val="000000"/>
                  </a:solidFill>
                  <a:latin typeface="Arial" charset="0"/>
                </a:rPr>
                <a:t>0.11</a:t>
              </a:r>
              <a:endParaRPr lang="en-IE" sz="600" dirty="0"/>
            </a:p>
          </p:txBody>
        </p:sp>
        <p:sp>
          <p:nvSpPr>
            <p:cNvPr id="130" name="Rectangle 129"/>
            <p:cNvSpPr>
              <a:spLocks noChangeArrowheads="1"/>
            </p:cNvSpPr>
            <p:nvPr/>
          </p:nvSpPr>
          <p:spPr bwMode="auto">
            <a:xfrm>
              <a:off x="2268" y="3542"/>
              <a:ext cx="14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a:t>
              </a:r>
              <a:endParaRPr lang="en-IE" sz="500" dirty="0"/>
            </a:p>
          </p:txBody>
        </p:sp>
        <p:sp>
          <p:nvSpPr>
            <p:cNvPr id="131" name="Rectangle 130"/>
            <p:cNvSpPr>
              <a:spLocks noChangeArrowheads="1"/>
            </p:cNvSpPr>
            <p:nvPr/>
          </p:nvSpPr>
          <p:spPr bwMode="auto">
            <a:xfrm>
              <a:off x="2981" y="3542"/>
              <a:ext cx="30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yes</a:t>
              </a:r>
              <a:endParaRPr lang="en-IE" sz="500" dirty="0"/>
            </a:p>
          </p:txBody>
        </p:sp>
        <p:sp>
          <p:nvSpPr>
            <p:cNvPr id="132" name="Rectangle 131"/>
            <p:cNvSpPr>
              <a:spLocks noChangeArrowheads="1"/>
            </p:cNvSpPr>
            <p:nvPr/>
          </p:nvSpPr>
          <p:spPr bwMode="auto">
            <a:xfrm>
              <a:off x="216" y="3763"/>
              <a:ext cx="451"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Anne</a:t>
              </a:r>
              <a:endParaRPr lang="en-IE" sz="500" dirty="0"/>
            </a:p>
          </p:txBody>
        </p:sp>
        <p:sp>
          <p:nvSpPr>
            <p:cNvPr id="133" name="Rectangle 132"/>
            <p:cNvSpPr>
              <a:spLocks noChangeArrowheads="1"/>
            </p:cNvSpPr>
            <p:nvPr/>
          </p:nvSpPr>
          <p:spPr bwMode="auto">
            <a:xfrm>
              <a:off x="1215" y="3763"/>
              <a:ext cx="37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solidFill>
                    <a:srgbClr val="000000"/>
                  </a:solidFill>
                  <a:latin typeface="Arial" charset="0"/>
                </a:rPr>
                <a:t>0.33</a:t>
              </a:r>
              <a:endParaRPr lang="en-IE" sz="600" dirty="0"/>
            </a:p>
          </p:txBody>
        </p:sp>
        <p:sp>
          <p:nvSpPr>
            <p:cNvPr id="134" name="Rectangle 133"/>
            <p:cNvSpPr>
              <a:spLocks noChangeArrowheads="1"/>
            </p:cNvSpPr>
            <p:nvPr/>
          </p:nvSpPr>
          <p:spPr bwMode="auto">
            <a:xfrm>
              <a:off x="2268" y="3763"/>
              <a:ext cx="14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a:t>
              </a:r>
              <a:endParaRPr lang="en-IE" sz="500" dirty="0"/>
            </a:p>
          </p:txBody>
        </p:sp>
        <p:sp>
          <p:nvSpPr>
            <p:cNvPr id="135" name="Rectangle 134"/>
            <p:cNvSpPr>
              <a:spLocks noChangeArrowheads="1"/>
            </p:cNvSpPr>
            <p:nvPr/>
          </p:nvSpPr>
          <p:spPr bwMode="auto">
            <a:xfrm>
              <a:off x="2981" y="3763"/>
              <a:ext cx="30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yes</a:t>
              </a:r>
              <a:endParaRPr lang="en-IE" sz="500" dirty="0"/>
            </a:p>
          </p:txBody>
        </p:sp>
        <p:sp>
          <p:nvSpPr>
            <p:cNvPr id="136" name="Line 54"/>
            <p:cNvSpPr>
              <a:spLocks noChangeShapeType="1"/>
            </p:cNvSpPr>
            <p:nvPr/>
          </p:nvSpPr>
          <p:spPr bwMode="auto">
            <a:xfrm flipV="1">
              <a:off x="182"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37" name="Rectangle 136"/>
            <p:cNvSpPr>
              <a:spLocks noChangeArrowheads="1"/>
            </p:cNvSpPr>
            <p:nvPr/>
          </p:nvSpPr>
          <p:spPr bwMode="auto">
            <a:xfrm>
              <a:off x="182"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38" name="Line 56"/>
            <p:cNvSpPr>
              <a:spLocks noChangeShapeType="1"/>
            </p:cNvSpPr>
            <p:nvPr/>
          </p:nvSpPr>
          <p:spPr bwMode="auto">
            <a:xfrm flipV="1">
              <a:off x="773"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39" name="Rectangle 138"/>
            <p:cNvSpPr>
              <a:spLocks noChangeArrowheads="1"/>
            </p:cNvSpPr>
            <p:nvPr/>
          </p:nvSpPr>
          <p:spPr bwMode="auto">
            <a:xfrm>
              <a:off x="773"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40" name="Line 58"/>
            <p:cNvSpPr>
              <a:spLocks noChangeShapeType="1"/>
            </p:cNvSpPr>
            <p:nvPr/>
          </p:nvSpPr>
          <p:spPr bwMode="auto">
            <a:xfrm flipV="1">
              <a:off x="1979"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41" name="Rectangle 140"/>
            <p:cNvSpPr>
              <a:spLocks noChangeArrowheads="1"/>
            </p:cNvSpPr>
            <p:nvPr/>
          </p:nvSpPr>
          <p:spPr bwMode="auto">
            <a:xfrm>
              <a:off x="1979"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42" name="Line 60"/>
            <p:cNvSpPr>
              <a:spLocks noChangeShapeType="1"/>
            </p:cNvSpPr>
            <p:nvPr/>
          </p:nvSpPr>
          <p:spPr bwMode="auto">
            <a:xfrm flipV="1">
              <a:off x="2652"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43" name="Rectangle 142"/>
            <p:cNvSpPr>
              <a:spLocks noChangeArrowheads="1"/>
            </p:cNvSpPr>
            <p:nvPr/>
          </p:nvSpPr>
          <p:spPr bwMode="auto">
            <a:xfrm>
              <a:off x="2652"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44" name="Rectangle 143"/>
            <p:cNvSpPr>
              <a:spLocks noChangeArrowheads="1"/>
            </p:cNvSpPr>
            <p:nvPr/>
          </p:nvSpPr>
          <p:spPr bwMode="auto">
            <a:xfrm>
              <a:off x="187" y="2405"/>
              <a:ext cx="3412" cy="1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45" name="Line 63"/>
            <p:cNvSpPr>
              <a:spLocks noChangeShapeType="1"/>
            </p:cNvSpPr>
            <p:nvPr/>
          </p:nvSpPr>
          <p:spPr bwMode="auto">
            <a:xfrm flipV="1">
              <a:off x="3594"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46" name="Rectangle 145"/>
            <p:cNvSpPr>
              <a:spLocks noChangeArrowheads="1"/>
            </p:cNvSpPr>
            <p:nvPr/>
          </p:nvSpPr>
          <p:spPr bwMode="auto">
            <a:xfrm>
              <a:off x="3594"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47" name="Line 65"/>
            <p:cNvSpPr>
              <a:spLocks noChangeShapeType="1"/>
            </p:cNvSpPr>
            <p:nvPr/>
          </p:nvSpPr>
          <p:spPr bwMode="auto">
            <a:xfrm>
              <a:off x="773" y="2415"/>
              <a:ext cx="0" cy="22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48" name="Rectangle 147"/>
            <p:cNvSpPr>
              <a:spLocks noChangeArrowheads="1"/>
            </p:cNvSpPr>
            <p:nvPr/>
          </p:nvSpPr>
          <p:spPr bwMode="auto">
            <a:xfrm>
              <a:off x="773" y="2415"/>
              <a:ext cx="5" cy="22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49" name="Line 67"/>
            <p:cNvSpPr>
              <a:spLocks noChangeShapeType="1"/>
            </p:cNvSpPr>
            <p:nvPr/>
          </p:nvSpPr>
          <p:spPr bwMode="auto">
            <a:xfrm>
              <a:off x="1979" y="2415"/>
              <a:ext cx="0" cy="22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50" name="Rectangle 149"/>
            <p:cNvSpPr>
              <a:spLocks noChangeArrowheads="1"/>
            </p:cNvSpPr>
            <p:nvPr/>
          </p:nvSpPr>
          <p:spPr bwMode="auto">
            <a:xfrm>
              <a:off x="1979" y="2415"/>
              <a:ext cx="5" cy="22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51" name="Line 69"/>
            <p:cNvSpPr>
              <a:spLocks noChangeShapeType="1"/>
            </p:cNvSpPr>
            <p:nvPr/>
          </p:nvSpPr>
          <p:spPr bwMode="auto">
            <a:xfrm>
              <a:off x="2652" y="2415"/>
              <a:ext cx="0" cy="22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52" name="Rectangle 151"/>
            <p:cNvSpPr>
              <a:spLocks noChangeArrowheads="1"/>
            </p:cNvSpPr>
            <p:nvPr/>
          </p:nvSpPr>
          <p:spPr bwMode="auto">
            <a:xfrm>
              <a:off x="2652" y="2415"/>
              <a:ext cx="5" cy="22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53" name="Rectangle 152"/>
            <p:cNvSpPr>
              <a:spLocks noChangeArrowheads="1"/>
            </p:cNvSpPr>
            <p:nvPr/>
          </p:nvSpPr>
          <p:spPr bwMode="auto">
            <a:xfrm>
              <a:off x="187" y="2635"/>
              <a:ext cx="3412" cy="1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54" name="Line 72"/>
            <p:cNvSpPr>
              <a:spLocks noChangeShapeType="1"/>
            </p:cNvSpPr>
            <p:nvPr/>
          </p:nvSpPr>
          <p:spPr bwMode="auto">
            <a:xfrm>
              <a:off x="187" y="2861"/>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55" name="Rectangle 154"/>
            <p:cNvSpPr>
              <a:spLocks noChangeArrowheads="1"/>
            </p:cNvSpPr>
            <p:nvPr/>
          </p:nvSpPr>
          <p:spPr bwMode="auto">
            <a:xfrm>
              <a:off x="187" y="2861"/>
              <a:ext cx="3402"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56" name="Line 74"/>
            <p:cNvSpPr>
              <a:spLocks noChangeShapeType="1"/>
            </p:cNvSpPr>
            <p:nvPr/>
          </p:nvSpPr>
          <p:spPr bwMode="auto">
            <a:xfrm>
              <a:off x="187" y="3082"/>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57" name="Rectangle 156"/>
            <p:cNvSpPr>
              <a:spLocks noChangeArrowheads="1"/>
            </p:cNvSpPr>
            <p:nvPr/>
          </p:nvSpPr>
          <p:spPr bwMode="auto">
            <a:xfrm>
              <a:off x="187" y="3082"/>
              <a:ext cx="3402" cy="4"/>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58" name="Line 76"/>
            <p:cNvSpPr>
              <a:spLocks noChangeShapeType="1"/>
            </p:cNvSpPr>
            <p:nvPr/>
          </p:nvSpPr>
          <p:spPr bwMode="auto">
            <a:xfrm>
              <a:off x="187" y="3302"/>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59" name="Rectangle 158"/>
            <p:cNvSpPr>
              <a:spLocks noChangeArrowheads="1"/>
            </p:cNvSpPr>
            <p:nvPr/>
          </p:nvSpPr>
          <p:spPr bwMode="auto">
            <a:xfrm>
              <a:off x="187" y="3302"/>
              <a:ext cx="3402"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60" name="Line 78"/>
            <p:cNvSpPr>
              <a:spLocks noChangeShapeType="1"/>
            </p:cNvSpPr>
            <p:nvPr/>
          </p:nvSpPr>
          <p:spPr bwMode="auto">
            <a:xfrm>
              <a:off x="187" y="3523"/>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61" name="Rectangle 160"/>
            <p:cNvSpPr>
              <a:spLocks noChangeArrowheads="1"/>
            </p:cNvSpPr>
            <p:nvPr/>
          </p:nvSpPr>
          <p:spPr bwMode="auto">
            <a:xfrm>
              <a:off x="187" y="3523"/>
              <a:ext cx="3402"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62" name="Line 80"/>
            <p:cNvSpPr>
              <a:spLocks noChangeShapeType="1"/>
            </p:cNvSpPr>
            <p:nvPr/>
          </p:nvSpPr>
          <p:spPr bwMode="auto">
            <a:xfrm>
              <a:off x="187" y="3744"/>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63" name="Rectangle 162"/>
            <p:cNvSpPr>
              <a:spLocks noChangeArrowheads="1"/>
            </p:cNvSpPr>
            <p:nvPr/>
          </p:nvSpPr>
          <p:spPr bwMode="auto">
            <a:xfrm>
              <a:off x="187" y="3744"/>
              <a:ext cx="3402"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64" name="Rectangle 163"/>
            <p:cNvSpPr>
              <a:spLocks noChangeArrowheads="1"/>
            </p:cNvSpPr>
            <p:nvPr/>
          </p:nvSpPr>
          <p:spPr bwMode="auto">
            <a:xfrm>
              <a:off x="177" y="2405"/>
              <a:ext cx="10" cy="156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65" name="Line 83"/>
            <p:cNvSpPr>
              <a:spLocks noChangeShapeType="1"/>
            </p:cNvSpPr>
            <p:nvPr/>
          </p:nvSpPr>
          <p:spPr bwMode="auto">
            <a:xfrm>
              <a:off x="773" y="2645"/>
              <a:ext cx="0" cy="1319"/>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66" name="Rectangle 165"/>
            <p:cNvSpPr>
              <a:spLocks noChangeArrowheads="1"/>
            </p:cNvSpPr>
            <p:nvPr/>
          </p:nvSpPr>
          <p:spPr bwMode="auto">
            <a:xfrm>
              <a:off x="773" y="2645"/>
              <a:ext cx="5" cy="131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67" name="Line 85"/>
            <p:cNvSpPr>
              <a:spLocks noChangeShapeType="1"/>
            </p:cNvSpPr>
            <p:nvPr/>
          </p:nvSpPr>
          <p:spPr bwMode="auto">
            <a:xfrm>
              <a:off x="1979" y="2645"/>
              <a:ext cx="0" cy="1319"/>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68" name="Rectangle 167"/>
            <p:cNvSpPr>
              <a:spLocks noChangeArrowheads="1"/>
            </p:cNvSpPr>
            <p:nvPr/>
          </p:nvSpPr>
          <p:spPr bwMode="auto">
            <a:xfrm>
              <a:off x="1979" y="2645"/>
              <a:ext cx="5" cy="131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69" name="Line 87"/>
            <p:cNvSpPr>
              <a:spLocks noChangeShapeType="1"/>
            </p:cNvSpPr>
            <p:nvPr/>
          </p:nvSpPr>
          <p:spPr bwMode="auto">
            <a:xfrm>
              <a:off x="2652" y="2645"/>
              <a:ext cx="0" cy="1319"/>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70" name="Rectangle 169"/>
            <p:cNvSpPr>
              <a:spLocks noChangeArrowheads="1"/>
            </p:cNvSpPr>
            <p:nvPr/>
          </p:nvSpPr>
          <p:spPr bwMode="auto">
            <a:xfrm>
              <a:off x="2652" y="2645"/>
              <a:ext cx="5" cy="131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71" name="Rectangle 170"/>
            <p:cNvSpPr>
              <a:spLocks noChangeArrowheads="1"/>
            </p:cNvSpPr>
            <p:nvPr/>
          </p:nvSpPr>
          <p:spPr bwMode="auto">
            <a:xfrm>
              <a:off x="187" y="3964"/>
              <a:ext cx="3412" cy="1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72" name="Rectangle 171"/>
            <p:cNvSpPr>
              <a:spLocks noChangeArrowheads="1"/>
            </p:cNvSpPr>
            <p:nvPr/>
          </p:nvSpPr>
          <p:spPr bwMode="auto">
            <a:xfrm>
              <a:off x="3589" y="2415"/>
              <a:ext cx="10" cy="155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73" name="Line 91"/>
            <p:cNvSpPr>
              <a:spLocks noChangeShapeType="1"/>
            </p:cNvSpPr>
            <p:nvPr/>
          </p:nvSpPr>
          <p:spPr bwMode="auto">
            <a:xfrm>
              <a:off x="182" y="3974"/>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74" name="Rectangle 173"/>
            <p:cNvSpPr>
              <a:spLocks noChangeArrowheads="1"/>
            </p:cNvSpPr>
            <p:nvPr/>
          </p:nvSpPr>
          <p:spPr bwMode="auto">
            <a:xfrm>
              <a:off x="182" y="3974"/>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75" name="Line 93"/>
            <p:cNvSpPr>
              <a:spLocks noChangeShapeType="1"/>
            </p:cNvSpPr>
            <p:nvPr/>
          </p:nvSpPr>
          <p:spPr bwMode="auto">
            <a:xfrm>
              <a:off x="773" y="3974"/>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76" name="Rectangle 175"/>
            <p:cNvSpPr>
              <a:spLocks noChangeArrowheads="1"/>
            </p:cNvSpPr>
            <p:nvPr/>
          </p:nvSpPr>
          <p:spPr bwMode="auto">
            <a:xfrm>
              <a:off x="773" y="3974"/>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77" name="Line 95"/>
            <p:cNvSpPr>
              <a:spLocks noChangeShapeType="1"/>
            </p:cNvSpPr>
            <p:nvPr/>
          </p:nvSpPr>
          <p:spPr bwMode="auto">
            <a:xfrm>
              <a:off x="1979" y="3974"/>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78" name="Rectangle 177"/>
            <p:cNvSpPr>
              <a:spLocks noChangeArrowheads="1"/>
            </p:cNvSpPr>
            <p:nvPr/>
          </p:nvSpPr>
          <p:spPr bwMode="auto">
            <a:xfrm>
              <a:off x="1979" y="3974"/>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79" name="Line 97"/>
            <p:cNvSpPr>
              <a:spLocks noChangeShapeType="1"/>
            </p:cNvSpPr>
            <p:nvPr/>
          </p:nvSpPr>
          <p:spPr bwMode="auto">
            <a:xfrm>
              <a:off x="2652" y="3974"/>
              <a:ext cx="1" cy="1"/>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80" name="Rectangle 179"/>
            <p:cNvSpPr>
              <a:spLocks noChangeArrowheads="1"/>
            </p:cNvSpPr>
            <p:nvPr/>
          </p:nvSpPr>
          <p:spPr bwMode="auto">
            <a:xfrm>
              <a:off x="2652" y="3974"/>
              <a:ext cx="5"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81" name="Line 99"/>
            <p:cNvSpPr>
              <a:spLocks noChangeShapeType="1"/>
            </p:cNvSpPr>
            <p:nvPr/>
          </p:nvSpPr>
          <p:spPr bwMode="auto">
            <a:xfrm>
              <a:off x="3594" y="3974"/>
              <a:ext cx="1" cy="1"/>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82" name="Rectangle 181"/>
            <p:cNvSpPr>
              <a:spLocks noChangeArrowheads="1"/>
            </p:cNvSpPr>
            <p:nvPr/>
          </p:nvSpPr>
          <p:spPr bwMode="auto">
            <a:xfrm>
              <a:off x="3594" y="3974"/>
              <a:ext cx="5"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83" name="Line 101"/>
            <p:cNvSpPr>
              <a:spLocks noChangeShapeType="1"/>
            </p:cNvSpPr>
            <p:nvPr/>
          </p:nvSpPr>
          <p:spPr bwMode="auto">
            <a:xfrm>
              <a:off x="3599"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84" name="Rectangle 183"/>
            <p:cNvSpPr>
              <a:spLocks noChangeArrowheads="1"/>
            </p:cNvSpPr>
            <p:nvPr/>
          </p:nvSpPr>
          <p:spPr bwMode="auto">
            <a:xfrm>
              <a:off x="3599" y="2410"/>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85" name="Line 103"/>
            <p:cNvSpPr>
              <a:spLocks noChangeShapeType="1"/>
            </p:cNvSpPr>
            <p:nvPr/>
          </p:nvSpPr>
          <p:spPr bwMode="auto">
            <a:xfrm>
              <a:off x="3599" y="264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86" name="Rectangle 185"/>
            <p:cNvSpPr>
              <a:spLocks noChangeArrowheads="1"/>
            </p:cNvSpPr>
            <p:nvPr/>
          </p:nvSpPr>
          <p:spPr bwMode="auto">
            <a:xfrm>
              <a:off x="3599" y="2640"/>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87" name="Line 105"/>
            <p:cNvSpPr>
              <a:spLocks noChangeShapeType="1"/>
            </p:cNvSpPr>
            <p:nvPr/>
          </p:nvSpPr>
          <p:spPr bwMode="auto">
            <a:xfrm>
              <a:off x="3599" y="2861"/>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88" name="Rectangle 187"/>
            <p:cNvSpPr>
              <a:spLocks noChangeArrowheads="1"/>
            </p:cNvSpPr>
            <p:nvPr/>
          </p:nvSpPr>
          <p:spPr bwMode="auto">
            <a:xfrm>
              <a:off x="3599" y="2861"/>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89" name="Line 107"/>
            <p:cNvSpPr>
              <a:spLocks noChangeShapeType="1"/>
            </p:cNvSpPr>
            <p:nvPr/>
          </p:nvSpPr>
          <p:spPr bwMode="auto">
            <a:xfrm>
              <a:off x="3599" y="3082"/>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90" name="Rectangle 189"/>
            <p:cNvSpPr>
              <a:spLocks noChangeArrowheads="1"/>
            </p:cNvSpPr>
            <p:nvPr/>
          </p:nvSpPr>
          <p:spPr bwMode="auto">
            <a:xfrm>
              <a:off x="3599" y="3082"/>
              <a:ext cx="5" cy="4"/>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91" name="Line 109"/>
            <p:cNvSpPr>
              <a:spLocks noChangeShapeType="1"/>
            </p:cNvSpPr>
            <p:nvPr/>
          </p:nvSpPr>
          <p:spPr bwMode="auto">
            <a:xfrm>
              <a:off x="3599" y="3302"/>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92" name="Rectangle 191"/>
            <p:cNvSpPr>
              <a:spLocks noChangeArrowheads="1"/>
            </p:cNvSpPr>
            <p:nvPr/>
          </p:nvSpPr>
          <p:spPr bwMode="auto">
            <a:xfrm>
              <a:off x="3599" y="3302"/>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93" name="Line 111"/>
            <p:cNvSpPr>
              <a:spLocks noChangeShapeType="1"/>
            </p:cNvSpPr>
            <p:nvPr/>
          </p:nvSpPr>
          <p:spPr bwMode="auto">
            <a:xfrm>
              <a:off x="3599" y="3523"/>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94" name="Rectangle 193"/>
            <p:cNvSpPr>
              <a:spLocks noChangeArrowheads="1"/>
            </p:cNvSpPr>
            <p:nvPr/>
          </p:nvSpPr>
          <p:spPr bwMode="auto">
            <a:xfrm>
              <a:off x="3599" y="3523"/>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95" name="Line 113"/>
            <p:cNvSpPr>
              <a:spLocks noChangeShapeType="1"/>
            </p:cNvSpPr>
            <p:nvPr/>
          </p:nvSpPr>
          <p:spPr bwMode="auto">
            <a:xfrm>
              <a:off x="3599" y="3744"/>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96" name="Rectangle 195"/>
            <p:cNvSpPr>
              <a:spLocks noChangeArrowheads="1"/>
            </p:cNvSpPr>
            <p:nvPr/>
          </p:nvSpPr>
          <p:spPr bwMode="auto">
            <a:xfrm>
              <a:off x="3599" y="3744"/>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197" name="Line 115"/>
            <p:cNvSpPr>
              <a:spLocks noChangeShapeType="1"/>
            </p:cNvSpPr>
            <p:nvPr/>
          </p:nvSpPr>
          <p:spPr bwMode="auto">
            <a:xfrm>
              <a:off x="3599" y="3969"/>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198" name="Rectangle 197"/>
            <p:cNvSpPr>
              <a:spLocks noChangeArrowheads="1"/>
            </p:cNvSpPr>
            <p:nvPr/>
          </p:nvSpPr>
          <p:spPr bwMode="auto">
            <a:xfrm>
              <a:off x="3599" y="3969"/>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grpSp>
      <p:sp>
        <p:nvSpPr>
          <p:cNvPr id="235" name="Right Arrow 46"/>
          <p:cNvSpPr/>
          <p:nvPr/>
        </p:nvSpPr>
        <p:spPr>
          <a:xfrm>
            <a:off x="3136803" y="3782412"/>
            <a:ext cx="668376" cy="450205"/>
          </a:xfrm>
          <a:prstGeom prst="rightArrow">
            <a:avLst>
              <a:gd name="adj1" fmla="val 62816"/>
              <a:gd name="adj2" fmla="val 48398"/>
            </a:avLst>
          </a:prstGeom>
          <a:solidFill>
            <a:schemeClr val="accent1"/>
          </a:solidFill>
          <a:ln w="19050" cap="flat" cmpd="sng" algn="ctr">
            <a:solidFill>
              <a:schemeClr val="tx1">
                <a:lumMod val="75000"/>
                <a:lumOff val="25000"/>
              </a:schemeClr>
            </a:solidFill>
            <a:prstDash val="solid"/>
            <a:round/>
            <a:headEnd type="none" w="med" len="med"/>
            <a:tailEnd type="triangle" w="med" len="med"/>
          </a:ln>
          <a:effectLst/>
        </p:spPr>
        <p:txBody>
          <a:bodyPr lIns="91431" tIns="0" rIns="91431" bIns="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US" sz="700" dirty="0">
              <a:solidFill>
                <a:schemeClr val="bg1"/>
              </a:solidFill>
            </a:endParaRPr>
          </a:p>
        </p:txBody>
      </p:sp>
      <p:sp>
        <p:nvSpPr>
          <p:cNvPr id="250" name="TextBox 51"/>
          <p:cNvSpPr txBox="1"/>
          <p:nvPr/>
        </p:nvSpPr>
        <p:spPr>
          <a:xfrm>
            <a:off x="1762470" y="2516752"/>
            <a:ext cx="1669111" cy="738664"/>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b="1" dirty="0"/>
              <a:t>Features</a:t>
            </a:r>
            <a:endParaRPr lang="en-US" b="1" dirty="0"/>
          </a:p>
          <a:p>
            <a:pPr algn="ctr"/>
            <a:r>
              <a:rPr lang="en-US" dirty="0"/>
              <a:t>Structured Data</a:t>
            </a:r>
          </a:p>
        </p:txBody>
      </p:sp>
      <p:cxnSp>
        <p:nvCxnSpPr>
          <p:cNvPr id="3" name="Straight Connector 2"/>
          <p:cNvCxnSpPr/>
          <p:nvPr/>
        </p:nvCxnSpPr>
        <p:spPr>
          <a:xfrm>
            <a:off x="5826644" y="1648047"/>
            <a:ext cx="0" cy="5124893"/>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252" name="TextBox 51"/>
          <p:cNvSpPr txBox="1"/>
          <p:nvPr/>
        </p:nvSpPr>
        <p:spPr>
          <a:xfrm>
            <a:off x="1523925" y="6331555"/>
            <a:ext cx="2121158" cy="461665"/>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dirty="0"/>
              <a:t>Set up/ training</a:t>
            </a:r>
          </a:p>
        </p:txBody>
      </p:sp>
      <p:sp>
        <p:nvSpPr>
          <p:cNvPr id="253" name="TextBox 51"/>
          <p:cNvSpPr txBox="1"/>
          <p:nvPr/>
        </p:nvSpPr>
        <p:spPr>
          <a:xfrm>
            <a:off x="6477291" y="6100722"/>
            <a:ext cx="2280432" cy="461665"/>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dirty="0"/>
              <a:t>Cluster/grouping</a:t>
            </a:r>
          </a:p>
        </p:txBody>
      </p:sp>
      <p:pic>
        <p:nvPicPr>
          <p:cNvPr id="254" name="Picture 253" descr="clusters.png"/>
          <p:cNvPicPr>
            <a:picLocks noChangeAspect="1"/>
          </p:cNvPicPr>
          <p:nvPr/>
        </p:nvPicPr>
        <p:blipFill>
          <a:blip r:embed="rId3"/>
          <a:stretch>
            <a:fillRect/>
          </a:stretch>
        </p:blipFill>
        <p:spPr>
          <a:xfrm>
            <a:off x="6879351" y="4430834"/>
            <a:ext cx="1719541" cy="1594080"/>
          </a:xfrm>
          <a:prstGeom prst="rect">
            <a:avLst/>
          </a:prstGeom>
        </p:spPr>
      </p:pic>
      <p:cxnSp>
        <p:nvCxnSpPr>
          <p:cNvPr id="259" name="Straight Arrow Connector 258"/>
          <p:cNvCxnSpPr>
            <a:cxnSpLocks/>
          </p:cNvCxnSpPr>
          <p:nvPr/>
        </p:nvCxnSpPr>
        <p:spPr>
          <a:xfrm>
            <a:off x="5440384" y="5074126"/>
            <a:ext cx="1312569" cy="724159"/>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60" name="Rectangle 259"/>
          <p:cNvSpPr/>
          <p:nvPr/>
        </p:nvSpPr>
        <p:spPr>
          <a:xfrm>
            <a:off x="263859" y="2108300"/>
            <a:ext cx="4665226" cy="830997"/>
          </a:xfrm>
          <a:prstGeom prst="rect">
            <a:avLst/>
          </a:prstGeom>
        </p:spPr>
        <p:txBody>
          <a:bodyPr wrap="square">
            <a:spAutoFit/>
          </a:bodyPr>
          <a:lstStyle/>
          <a:p>
            <a:pPr algn="ctr"/>
            <a:r>
              <a:rPr lang="en-US" sz="2400" dirty="0">
                <a:solidFill>
                  <a:srgbClr val="FF0000"/>
                </a:solidFill>
              </a:rPr>
              <a:t>Unlabeled</a:t>
            </a:r>
          </a:p>
          <a:p>
            <a:pPr algn="ctr"/>
            <a:endParaRPr lang="en-US" sz="2400" dirty="0"/>
          </a:p>
        </p:txBody>
      </p:sp>
      <p:sp>
        <p:nvSpPr>
          <p:cNvPr id="261" name="TextBox 51"/>
          <p:cNvSpPr txBox="1"/>
          <p:nvPr/>
        </p:nvSpPr>
        <p:spPr>
          <a:xfrm>
            <a:off x="6158439" y="1809981"/>
            <a:ext cx="2953073" cy="230832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i="1" dirty="0"/>
              <a:t>Use for: </a:t>
            </a:r>
          </a:p>
          <a:p>
            <a:pPr marL="342900" indent="-342900">
              <a:buFont typeface="Arial" panose="020B0604020202020204" pitchFamily="34" charset="0"/>
              <a:buChar char="•"/>
            </a:pPr>
            <a:r>
              <a:rPr lang="en-US" sz="2400" i="1" dirty="0"/>
              <a:t>Automatic document grouping</a:t>
            </a:r>
          </a:p>
          <a:p>
            <a:pPr marL="342900" indent="-342900">
              <a:buFont typeface="Arial" panose="020B0604020202020204" pitchFamily="34" charset="0"/>
              <a:buChar char="•"/>
            </a:pPr>
            <a:r>
              <a:rPr lang="en-US" sz="2400" i="1" dirty="0"/>
              <a:t>Topic extraction</a:t>
            </a:r>
          </a:p>
          <a:p>
            <a:pPr marL="342900" indent="-342900" algn="ctr">
              <a:buFont typeface="Arial" panose="020B0604020202020204" pitchFamily="34" charset="0"/>
              <a:buChar char="•"/>
            </a:pPr>
            <a:endParaRPr lang="en-US" sz="2400" dirty="0"/>
          </a:p>
        </p:txBody>
      </p:sp>
      <p:sp>
        <p:nvSpPr>
          <p:cNvPr id="262" name="Rectangle 261"/>
          <p:cNvSpPr/>
          <p:nvPr/>
        </p:nvSpPr>
        <p:spPr>
          <a:xfrm>
            <a:off x="164931" y="2988253"/>
            <a:ext cx="1331391" cy="369332"/>
          </a:xfrm>
          <a:prstGeom prst="rect">
            <a:avLst/>
          </a:prstGeom>
        </p:spPr>
        <p:txBody>
          <a:bodyPr wrap="none">
            <a:spAutoFit/>
          </a:bodyPr>
          <a:lstStyle/>
          <a:p>
            <a:pPr algn="ctr"/>
            <a:r>
              <a:rPr lang="en-US" dirty="0"/>
              <a:t>Text sources</a:t>
            </a:r>
          </a:p>
        </p:txBody>
      </p:sp>
      <p:grpSp>
        <p:nvGrpSpPr>
          <p:cNvPr id="263" name="Group 262"/>
          <p:cNvGrpSpPr/>
          <p:nvPr/>
        </p:nvGrpSpPr>
        <p:grpSpPr>
          <a:xfrm>
            <a:off x="174363" y="3741606"/>
            <a:ext cx="1119097" cy="1014297"/>
            <a:chOff x="3352800" y="3810000"/>
            <a:chExt cx="2558866" cy="2424987"/>
          </a:xfrm>
        </p:grpSpPr>
        <p:grpSp>
          <p:nvGrpSpPr>
            <p:cNvPr id="264" name="Group 263"/>
            <p:cNvGrpSpPr/>
            <p:nvPr/>
          </p:nvGrpSpPr>
          <p:grpSpPr>
            <a:xfrm>
              <a:off x="3438525" y="4094010"/>
              <a:ext cx="1018176" cy="1219535"/>
              <a:chOff x="2655299" y="4196119"/>
              <a:chExt cx="1018176" cy="1219535"/>
            </a:xfrm>
          </p:grpSpPr>
          <p:sp>
            <p:nvSpPr>
              <p:cNvPr id="293" name="Document 31"/>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294" name="Straight Connector 293"/>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95" name="Straight Connector 294"/>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96" name="Straight Connector 295"/>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97" name="Straight Connector 296"/>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98" name="Straight Connector 297"/>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265" name="Group 264"/>
            <p:cNvGrpSpPr/>
            <p:nvPr/>
          </p:nvGrpSpPr>
          <p:grpSpPr>
            <a:xfrm>
              <a:off x="3352800" y="5015452"/>
              <a:ext cx="1018176" cy="1219535"/>
              <a:chOff x="2655299" y="4196119"/>
              <a:chExt cx="1018176" cy="1219535"/>
            </a:xfrm>
          </p:grpSpPr>
          <p:sp>
            <p:nvSpPr>
              <p:cNvPr id="287" name="Document 25"/>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288" name="Straight Connector 287"/>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89" name="Straight Connector 288"/>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90" name="Straight Connector 289"/>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91" name="Straight Connector 290"/>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92" name="Straight Connector 291"/>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266" name="Group 265"/>
            <p:cNvGrpSpPr/>
            <p:nvPr/>
          </p:nvGrpSpPr>
          <p:grpSpPr>
            <a:xfrm>
              <a:off x="4277814" y="3810000"/>
              <a:ext cx="1018176" cy="1219535"/>
              <a:chOff x="2655299" y="4196119"/>
              <a:chExt cx="1018176" cy="1219535"/>
            </a:xfrm>
          </p:grpSpPr>
          <p:sp>
            <p:nvSpPr>
              <p:cNvPr id="281" name="Document 19"/>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282" name="Straight Connector 281"/>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83" name="Straight Connector 282"/>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84" name="Straight Connector 283"/>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85" name="Straight Connector 284"/>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86" name="Straight Connector 285"/>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267" name="Group 266"/>
            <p:cNvGrpSpPr/>
            <p:nvPr/>
          </p:nvGrpSpPr>
          <p:grpSpPr>
            <a:xfrm>
              <a:off x="4699001" y="4121675"/>
              <a:ext cx="1018176" cy="1219535"/>
              <a:chOff x="2655299" y="4196119"/>
              <a:chExt cx="1018176" cy="1219535"/>
            </a:xfrm>
          </p:grpSpPr>
          <p:sp>
            <p:nvSpPr>
              <p:cNvPr id="275" name="Document 13"/>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276" name="Straight Connector 275"/>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77" name="Straight Connector 276"/>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78" name="Straight Connector 277"/>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79" name="Straight Connector 278"/>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80" name="Straight Connector 279"/>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268" name="Group 267"/>
            <p:cNvGrpSpPr/>
            <p:nvPr/>
          </p:nvGrpSpPr>
          <p:grpSpPr>
            <a:xfrm>
              <a:off x="4893490" y="4958436"/>
              <a:ext cx="1018176" cy="1219535"/>
              <a:chOff x="2655299" y="4196119"/>
              <a:chExt cx="1018176" cy="1219535"/>
            </a:xfrm>
          </p:grpSpPr>
          <p:sp>
            <p:nvSpPr>
              <p:cNvPr id="269" name="Document 7"/>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270" name="Straight Connector 269"/>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71" name="Straight Connector 270"/>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72" name="Straight Connector 271"/>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73" name="Straight Connector 272"/>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74" name="Straight Connector 273"/>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sp>
        <p:nvSpPr>
          <p:cNvPr id="299" name="Title 1"/>
          <p:cNvSpPr>
            <a:spLocks noGrp="1"/>
          </p:cNvSpPr>
          <p:nvPr>
            <p:ph type="title"/>
          </p:nvPr>
        </p:nvSpPr>
        <p:spPr>
          <a:xfrm>
            <a:off x="311184" y="191942"/>
            <a:ext cx="6929590" cy="1286075"/>
          </a:xfrm>
        </p:spPr>
        <p:txBody>
          <a:bodyPr/>
          <a:lstStyle/>
          <a:p>
            <a:r>
              <a:rPr lang="en-IE" sz="4200" dirty="0"/>
              <a:t>Unsupervised Machine learning in text analytics</a:t>
            </a:r>
          </a:p>
        </p:txBody>
      </p:sp>
    </p:spTree>
    <p:extLst>
      <p:ext uri="{BB962C8B-B14F-4D97-AF65-F5344CB8AC3E}">
        <p14:creationId xmlns:p14="http://schemas.microsoft.com/office/powerpoint/2010/main" val="3557076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411" y="65187"/>
            <a:ext cx="8143303" cy="1322168"/>
          </a:xfrm>
        </p:spPr>
        <p:txBody>
          <a:bodyPr/>
          <a:lstStyle/>
          <a:p>
            <a:r>
              <a:rPr lang="en-IE" dirty="0"/>
              <a:t>Machine learning: prediction/ clustering – Crosses most of these</a:t>
            </a:r>
          </a:p>
        </p:txBody>
      </p:sp>
      <p:grpSp>
        <p:nvGrpSpPr>
          <p:cNvPr id="22" name="Group 21"/>
          <p:cNvGrpSpPr/>
          <p:nvPr/>
        </p:nvGrpSpPr>
        <p:grpSpPr>
          <a:xfrm>
            <a:off x="56650" y="1535064"/>
            <a:ext cx="8831580" cy="5312279"/>
            <a:chOff x="56650" y="1535064"/>
            <a:chExt cx="8831580" cy="5312279"/>
          </a:xfrm>
        </p:grpSpPr>
        <p:sp>
          <p:nvSpPr>
            <p:cNvPr id="4" name="Oval 3"/>
            <p:cNvSpPr/>
            <p:nvPr/>
          </p:nvSpPr>
          <p:spPr>
            <a:xfrm>
              <a:off x="4348707" y="2983852"/>
              <a:ext cx="2258292" cy="179991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400" dirty="0">
                  <a:solidFill>
                    <a:schemeClr val="tx1"/>
                  </a:solidFill>
                </a:rPr>
                <a:t>Abusive content filtering</a:t>
              </a:r>
            </a:p>
          </p:txBody>
        </p:sp>
        <p:sp>
          <p:nvSpPr>
            <p:cNvPr id="5" name="Oval 4"/>
            <p:cNvSpPr/>
            <p:nvPr/>
          </p:nvSpPr>
          <p:spPr>
            <a:xfrm>
              <a:off x="593378" y="3131047"/>
              <a:ext cx="2455928" cy="184523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400" dirty="0">
                  <a:solidFill>
                    <a:schemeClr val="tx1"/>
                  </a:solidFill>
                </a:rPr>
                <a:t>Customer</a:t>
              </a:r>
            </a:p>
            <a:p>
              <a:pPr algn="ctr"/>
              <a:r>
                <a:rPr lang="en-IE" sz="2400" dirty="0">
                  <a:solidFill>
                    <a:schemeClr val="tx1"/>
                  </a:solidFill>
                </a:rPr>
                <a:t>Care</a:t>
              </a:r>
            </a:p>
          </p:txBody>
        </p:sp>
        <p:sp>
          <p:nvSpPr>
            <p:cNvPr id="6" name="Oval 5"/>
            <p:cNvSpPr/>
            <p:nvPr/>
          </p:nvSpPr>
          <p:spPr>
            <a:xfrm>
              <a:off x="3647450" y="5043480"/>
              <a:ext cx="2044932" cy="180386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400" dirty="0">
                  <a:solidFill>
                    <a:schemeClr val="tx1"/>
                  </a:solidFill>
                </a:rPr>
                <a:t>Risk Manage’t</a:t>
              </a:r>
            </a:p>
          </p:txBody>
        </p:sp>
        <p:sp>
          <p:nvSpPr>
            <p:cNvPr id="7" name="Oval 6"/>
            <p:cNvSpPr/>
            <p:nvPr/>
          </p:nvSpPr>
          <p:spPr>
            <a:xfrm>
              <a:off x="2971811" y="1640681"/>
              <a:ext cx="2652222" cy="174168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400" dirty="0">
                  <a:solidFill>
                    <a:schemeClr val="tx1"/>
                  </a:solidFill>
                </a:rPr>
                <a:t>Fraud detection /claims investigation</a:t>
              </a:r>
            </a:p>
          </p:txBody>
        </p:sp>
        <p:sp>
          <p:nvSpPr>
            <p:cNvPr id="8" name="Oval 7"/>
            <p:cNvSpPr/>
            <p:nvPr/>
          </p:nvSpPr>
          <p:spPr>
            <a:xfrm>
              <a:off x="5133410" y="4443369"/>
              <a:ext cx="2258292" cy="179991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400" dirty="0">
                  <a:solidFill>
                    <a:schemeClr val="tx1"/>
                  </a:solidFill>
                </a:rPr>
                <a:t>Cyber crime prevention</a:t>
              </a:r>
            </a:p>
          </p:txBody>
        </p:sp>
        <p:sp>
          <p:nvSpPr>
            <p:cNvPr id="9" name="Oval 8"/>
            <p:cNvSpPr/>
            <p:nvPr/>
          </p:nvSpPr>
          <p:spPr>
            <a:xfrm>
              <a:off x="6337530" y="3259585"/>
              <a:ext cx="2258292" cy="179991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400" dirty="0">
                  <a:solidFill>
                    <a:schemeClr val="tx1"/>
                  </a:solidFill>
                </a:rPr>
                <a:t>Brand monitoring</a:t>
              </a:r>
            </a:p>
          </p:txBody>
        </p:sp>
        <p:sp>
          <p:nvSpPr>
            <p:cNvPr id="10" name="Oval 9"/>
            <p:cNvSpPr/>
            <p:nvPr/>
          </p:nvSpPr>
          <p:spPr>
            <a:xfrm>
              <a:off x="56650" y="4953621"/>
              <a:ext cx="2515031" cy="179991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400" dirty="0">
                  <a:solidFill>
                    <a:schemeClr val="tx1"/>
                  </a:solidFill>
                </a:rPr>
                <a:t>Knowledge</a:t>
              </a:r>
            </a:p>
            <a:p>
              <a:pPr algn="ctr"/>
              <a:r>
                <a:rPr lang="en-IE" sz="2400" dirty="0">
                  <a:solidFill>
                    <a:schemeClr val="tx1"/>
                  </a:solidFill>
                </a:rPr>
                <a:t>Manage’t</a:t>
              </a:r>
            </a:p>
          </p:txBody>
        </p:sp>
        <p:sp>
          <p:nvSpPr>
            <p:cNvPr id="11" name="Oval 10"/>
            <p:cNvSpPr/>
            <p:nvPr/>
          </p:nvSpPr>
          <p:spPr>
            <a:xfrm>
              <a:off x="1850745" y="4252776"/>
              <a:ext cx="2529703" cy="212216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400" dirty="0">
                  <a:solidFill>
                    <a:schemeClr val="tx1"/>
                  </a:solidFill>
                </a:rPr>
                <a:t>Spam filtering</a:t>
              </a:r>
            </a:p>
          </p:txBody>
        </p:sp>
        <p:sp>
          <p:nvSpPr>
            <p:cNvPr id="12" name="Oval 11"/>
            <p:cNvSpPr/>
            <p:nvPr/>
          </p:nvSpPr>
          <p:spPr>
            <a:xfrm>
              <a:off x="2402048" y="2771744"/>
              <a:ext cx="2258292" cy="179991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400" dirty="0">
                  <a:solidFill>
                    <a:schemeClr val="tx1"/>
                  </a:solidFill>
                </a:rPr>
                <a:t>Social Media</a:t>
              </a:r>
            </a:p>
            <a:p>
              <a:pPr algn="ctr"/>
              <a:r>
                <a:rPr lang="en-IE" sz="2400" dirty="0">
                  <a:solidFill>
                    <a:schemeClr val="tx1"/>
                  </a:solidFill>
                </a:rPr>
                <a:t>Analysis</a:t>
              </a:r>
            </a:p>
          </p:txBody>
        </p:sp>
        <p:sp>
          <p:nvSpPr>
            <p:cNvPr id="13" name="Oval 12"/>
            <p:cNvSpPr/>
            <p:nvPr/>
          </p:nvSpPr>
          <p:spPr>
            <a:xfrm>
              <a:off x="6978841" y="2075801"/>
              <a:ext cx="838206" cy="99046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400" dirty="0">
                  <a:solidFill>
                    <a:schemeClr val="tx1"/>
                  </a:solidFill>
                </a:rPr>
                <a:t>Fraud detection /claims investigation</a:t>
              </a:r>
            </a:p>
          </p:txBody>
        </p:sp>
        <p:sp>
          <p:nvSpPr>
            <p:cNvPr id="14" name="Oval 13"/>
            <p:cNvSpPr/>
            <p:nvPr/>
          </p:nvSpPr>
          <p:spPr>
            <a:xfrm>
              <a:off x="7715819" y="1726574"/>
              <a:ext cx="838206" cy="99046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400" dirty="0">
                  <a:solidFill>
                    <a:schemeClr val="tx1"/>
                  </a:solidFill>
                </a:rPr>
                <a:t>Fraud detection /claims investigation</a:t>
              </a:r>
            </a:p>
          </p:txBody>
        </p:sp>
        <p:sp>
          <p:nvSpPr>
            <p:cNvPr id="15" name="Oval 14"/>
            <p:cNvSpPr/>
            <p:nvPr/>
          </p:nvSpPr>
          <p:spPr>
            <a:xfrm>
              <a:off x="8108648" y="1535064"/>
              <a:ext cx="544135" cy="63942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sz="400" dirty="0">
                <a:solidFill>
                  <a:schemeClr val="tx1"/>
                </a:solidFill>
              </a:endParaRPr>
            </a:p>
          </p:txBody>
        </p:sp>
        <p:sp>
          <p:nvSpPr>
            <p:cNvPr id="16" name="Oval 15"/>
            <p:cNvSpPr/>
            <p:nvPr/>
          </p:nvSpPr>
          <p:spPr>
            <a:xfrm>
              <a:off x="8566274" y="1619210"/>
              <a:ext cx="321956" cy="18553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sz="400" dirty="0">
                <a:solidFill>
                  <a:schemeClr val="tx1"/>
                </a:solidFill>
              </a:endParaRPr>
            </a:p>
          </p:txBody>
        </p:sp>
        <p:sp>
          <p:nvSpPr>
            <p:cNvPr id="17" name="Oval 16"/>
            <p:cNvSpPr/>
            <p:nvPr/>
          </p:nvSpPr>
          <p:spPr>
            <a:xfrm>
              <a:off x="5679373" y="2063385"/>
              <a:ext cx="1400696" cy="142085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dirty="0">
                  <a:solidFill>
                    <a:schemeClr val="tx1"/>
                  </a:solidFill>
                </a:rPr>
                <a:t>Medical pattern analysis</a:t>
              </a:r>
            </a:p>
          </p:txBody>
        </p:sp>
        <p:pic>
          <p:nvPicPr>
            <p:cNvPr id="19" name="Picture 18"/>
            <p:cNvPicPr>
              <a:picLocks noChangeAspect="1"/>
            </p:cNvPicPr>
            <p:nvPr/>
          </p:nvPicPr>
          <p:blipFill>
            <a:blip r:embed="rId2"/>
            <a:stretch>
              <a:fillRect/>
            </a:stretch>
          </p:blipFill>
          <p:spPr>
            <a:xfrm>
              <a:off x="3694111" y="2809577"/>
              <a:ext cx="2766404" cy="2626687"/>
            </a:xfrm>
            <a:prstGeom prst="rect">
              <a:avLst/>
            </a:prstGeom>
          </p:spPr>
        </p:pic>
      </p:grpSp>
      <p:sp>
        <p:nvSpPr>
          <p:cNvPr id="26" name="TextBox 51"/>
          <p:cNvSpPr txBox="1"/>
          <p:nvPr/>
        </p:nvSpPr>
        <p:spPr>
          <a:xfrm>
            <a:off x="7006649" y="5033022"/>
            <a:ext cx="2062243" cy="175432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i="1" dirty="0"/>
          </a:p>
          <a:p>
            <a:pPr marL="342900" indent="-342900">
              <a:buFont typeface="Arial" panose="020B0604020202020204" pitchFamily="34" charset="0"/>
              <a:buChar char="•"/>
            </a:pPr>
            <a:r>
              <a:rPr lang="en-US" i="1" dirty="0"/>
              <a:t>Automatic document grouping</a:t>
            </a:r>
          </a:p>
          <a:p>
            <a:pPr marL="342900" indent="-342900">
              <a:buFont typeface="Arial" panose="020B0604020202020204" pitchFamily="34" charset="0"/>
              <a:buChar char="•"/>
            </a:pPr>
            <a:r>
              <a:rPr lang="en-US" i="1" dirty="0"/>
              <a:t>Topic extraction</a:t>
            </a:r>
          </a:p>
          <a:p>
            <a:pPr marL="342900" indent="-342900" algn="ctr">
              <a:buFont typeface="Arial" panose="020B0604020202020204" pitchFamily="34" charset="0"/>
              <a:buChar char="•"/>
            </a:pPr>
            <a:endParaRPr lang="en-US" dirty="0"/>
          </a:p>
        </p:txBody>
      </p:sp>
      <p:sp>
        <p:nvSpPr>
          <p:cNvPr id="27" name="Rectangle 26"/>
          <p:cNvSpPr/>
          <p:nvPr/>
        </p:nvSpPr>
        <p:spPr>
          <a:xfrm>
            <a:off x="116048" y="1710958"/>
            <a:ext cx="4572000" cy="984885"/>
          </a:xfrm>
          <a:prstGeom prst="rect">
            <a:avLst/>
          </a:prstGeom>
        </p:spPr>
        <p:txBody>
          <a:bodyPr>
            <a:spAutoFit/>
          </a:bodyPr>
          <a:lstStyle/>
          <a:p>
            <a:pPr algn="ctr"/>
            <a:endParaRPr lang="en-US" sz="400" i="1" dirty="0"/>
          </a:p>
          <a:p>
            <a:pPr marL="342900" indent="-342900">
              <a:buFont typeface="Arial" panose="020B0604020202020204" pitchFamily="34" charset="0"/>
              <a:buChar char="•"/>
            </a:pPr>
            <a:r>
              <a:rPr lang="en-US" i="1" dirty="0"/>
              <a:t>Sentiment analysis</a:t>
            </a:r>
          </a:p>
          <a:p>
            <a:pPr marL="342900" indent="-342900">
              <a:buFont typeface="Arial" panose="020B0604020202020204" pitchFamily="34" charset="0"/>
              <a:buChar char="•"/>
            </a:pPr>
            <a:r>
              <a:rPr lang="en-US" i="1" dirty="0"/>
              <a:t>Document categorization</a:t>
            </a:r>
          </a:p>
          <a:p>
            <a:pPr marL="342900" indent="-342900">
              <a:buFont typeface="Arial" panose="020B0604020202020204" pitchFamily="34" charset="0"/>
              <a:buChar char="•"/>
            </a:pPr>
            <a:r>
              <a:rPr lang="en-US" i="1" dirty="0"/>
              <a:t>Filtering  e.g. spam .</a:t>
            </a:r>
            <a:endParaRPr lang="en-IE" dirty="0"/>
          </a:p>
        </p:txBody>
      </p:sp>
    </p:spTree>
    <p:extLst>
      <p:ext uri="{BB962C8B-B14F-4D97-AF65-F5344CB8AC3E}">
        <p14:creationId xmlns:p14="http://schemas.microsoft.com/office/powerpoint/2010/main" val="1312013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000" dirty="0"/>
              <a:t>Machine learning</a:t>
            </a:r>
          </a:p>
        </p:txBody>
      </p:sp>
      <p:sp>
        <p:nvSpPr>
          <p:cNvPr id="20" name="Oval 19"/>
          <p:cNvSpPr/>
          <p:nvPr/>
        </p:nvSpPr>
        <p:spPr>
          <a:xfrm>
            <a:off x="4348707" y="2983852"/>
            <a:ext cx="2258292" cy="179991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400" dirty="0">
                <a:solidFill>
                  <a:schemeClr val="tx1"/>
                </a:solidFill>
              </a:rPr>
              <a:t>Abusive content filtering</a:t>
            </a:r>
          </a:p>
        </p:txBody>
      </p:sp>
      <p:sp>
        <p:nvSpPr>
          <p:cNvPr id="21" name="Oval 20"/>
          <p:cNvSpPr/>
          <p:nvPr/>
        </p:nvSpPr>
        <p:spPr>
          <a:xfrm>
            <a:off x="593378" y="3131047"/>
            <a:ext cx="2455928" cy="184523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400" dirty="0">
                <a:solidFill>
                  <a:schemeClr val="tx1"/>
                </a:solidFill>
              </a:rPr>
              <a:t>Customer</a:t>
            </a:r>
          </a:p>
          <a:p>
            <a:pPr algn="ctr"/>
            <a:r>
              <a:rPr lang="en-IE" sz="2400" dirty="0">
                <a:solidFill>
                  <a:schemeClr val="tx1"/>
                </a:solidFill>
              </a:rPr>
              <a:t>Care</a:t>
            </a:r>
          </a:p>
        </p:txBody>
      </p:sp>
      <p:sp>
        <p:nvSpPr>
          <p:cNvPr id="22" name="Oval 21"/>
          <p:cNvSpPr/>
          <p:nvPr/>
        </p:nvSpPr>
        <p:spPr>
          <a:xfrm>
            <a:off x="3647450" y="5043480"/>
            <a:ext cx="2044932" cy="180386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400" dirty="0">
                <a:solidFill>
                  <a:schemeClr val="tx1"/>
                </a:solidFill>
              </a:rPr>
              <a:t>Risk Manage’t</a:t>
            </a:r>
          </a:p>
        </p:txBody>
      </p:sp>
      <p:sp>
        <p:nvSpPr>
          <p:cNvPr id="23" name="Oval 22"/>
          <p:cNvSpPr/>
          <p:nvPr/>
        </p:nvSpPr>
        <p:spPr>
          <a:xfrm>
            <a:off x="2971811" y="1640681"/>
            <a:ext cx="2652222" cy="174168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400" dirty="0">
                <a:solidFill>
                  <a:schemeClr val="tx1"/>
                </a:solidFill>
              </a:rPr>
              <a:t>Fraud detection /claims investigation</a:t>
            </a:r>
          </a:p>
        </p:txBody>
      </p:sp>
      <p:sp>
        <p:nvSpPr>
          <p:cNvPr id="24" name="Oval 23"/>
          <p:cNvSpPr/>
          <p:nvPr/>
        </p:nvSpPr>
        <p:spPr>
          <a:xfrm>
            <a:off x="5133410" y="4443369"/>
            <a:ext cx="2258292" cy="179991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400" dirty="0">
                <a:solidFill>
                  <a:schemeClr val="tx1"/>
                </a:solidFill>
              </a:rPr>
              <a:t>Cyber crime prevention</a:t>
            </a:r>
          </a:p>
        </p:txBody>
      </p:sp>
      <p:sp>
        <p:nvSpPr>
          <p:cNvPr id="25" name="Oval 24"/>
          <p:cNvSpPr/>
          <p:nvPr/>
        </p:nvSpPr>
        <p:spPr>
          <a:xfrm>
            <a:off x="6337530" y="3259585"/>
            <a:ext cx="2258292" cy="179991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400" dirty="0">
                <a:solidFill>
                  <a:schemeClr val="tx1"/>
                </a:solidFill>
              </a:rPr>
              <a:t>Brand monitoring4</a:t>
            </a:r>
          </a:p>
        </p:txBody>
      </p:sp>
      <p:sp>
        <p:nvSpPr>
          <p:cNvPr id="26" name="Oval 25"/>
          <p:cNvSpPr/>
          <p:nvPr/>
        </p:nvSpPr>
        <p:spPr>
          <a:xfrm>
            <a:off x="56650" y="4953621"/>
            <a:ext cx="2515031" cy="179991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400" dirty="0">
                <a:solidFill>
                  <a:schemeClr val="tx1"/>
                </a:solidFill>
              </a:rPr>
              <a:t>Knowledge</a:t>
            </a:r>
          </a:p>
          <a:p>
            <a:pPr algn="ctr"/>
            <a:r>
              <a:rPr lang="en-IE" sz="2400" dirty="0">
                <a:solidFill>
                  <a:schemeClr val="tx1"/>
                </a:solidFill>
              </a:rPr>
              <a:t>Manage’t</a:t>
            </a:r>
          </a:p>
        </p:txBody>
      </p:sp>
      <p:sp>
        <p:nvSpPr>
          <p:cNvPr id="27" name="Oval 26"/>
          <p:cNvSpPr/>
          <p:nvPr/>
        </p:nvSpPr>
        <p:spPr>
          <a:xfrm>
            <a:off x="1850745" y="4252776"/>
            <a:ext cx="2529703" cy="212216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400" dirty="0">
                <a:solidFill>
                  <a:schemeClr val="tx1"/>
                </a:solidFill>
              </a:rPr>
              <a:t>Spam filtering</a:t>
            </a:r>
          </a:p>
        </p:txBody>
      </p:sp>
      <p:sp>
        <p:nvSpPr>
          <p:cNvPr id="28" name="Oval 27"/>
          <p:cNvSpPr/>
          <p:nvPr/>
        </p:nvSpPr>
        <p:spPr>
          <a:xfrm>
            <a:off x="2402048" y="2771744"/>
            <a:ext cx="2258292" cy="179991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400" dirty="0">
                <a:solidFill>
                  <a:schemeClr val="tx1"/>
                </a:solidFill>
              </a:rPr>
              <a:t>Social Media</a:t>
            </a:r>
          </a:p>
          <a:p>
            <a:pPr algn="ctr"/>
            <a:r>
              <a:rPr lang="en-IE" sz="2400" dirty="0">
                <a:solidFill>
                  <a:schemeClr val="tx1"/>
                </a:solidFill>
              </a:rPr>
              <a:t>Analysis</a:t>
            </a:r>
          </a:p>
        </p:txBody>
      </p:sp>
      <p:sp>
        <p:nvSpPr>
          <p:cNvPr id="29" name="Oval 28"/>
          <p:cNvSpPr/>
          <p:nvPr/>
        </p:nvSpPr>
        <p:spPr>
          <a:xfrm>
            <a:off x="6978841" y="2075801"/>
            <a:ext cx="838206" cy="99046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400" dirty="0">
                <a:solidFill>
                  <a:schemeClr val="tx1"/>
                </a:solidFill>
              </a:rPr>
              <a:t>Fraud detection /claims investigation</a:t>
            </a:r>
          </a:p>
        </p:txBody>
      </p:sp>
      <p:sp>
        <p:nvSpPr>
          <p:cNvPr id="30" name="Oval 29"/>
          <p:cNvSpPr/>
          <p:nvPr/>
        </p:nvSpPr>
        <p:spPr>
          <a:xfrm>
            <a:off x="7715819" y="1726574"/>
            <a:ext cx="838206" cy="99046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400" dirty="0">
                <a:solidFill>
                  <a:schemeClr val="tx1"/>
                </a:solidFill>
              </a:rPr>
              <a:t>Fraud detection /claims investigation</a:t>
            </a:r>
          </a:p>
        </p:txBody>
      </p:sp>
      <p:sp>
        <p:nvSpPr>
          <p:cNvPr id="31" name="Oval 30"/>
          <p:cNvSpPr/>
          <p:nvPr/>
        </p:nvSpPr>
        <p:spPr>
          <a:xfrm>
            <a:off x="8108648" y="1535064"/>
            <a:ext cx="544135" cy="63942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sz="400" dirty="0">
              <a:solidFill>
                <a:schemeClr val="tx1"/>
              </a:solidFill>
            </a:endParaRPr>
          </a:p>
        </p:txBody>
      </p:sp>
      <p:sp>
        <p:nvSpPr>
          <p:cNvPr id="32" name="Oval 31"/>
          <p:cNvSpPr/>
          <p:nvPr/>
        </p:nvSpPr>
        <p:spPr>
          <a:xfrm>
            <a:off x="8566274" y="1619210"/>
            <a:ext cx="321956" cy="18553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sz="400" dirty="0">
              <a:solidFill>
                <a:schemeClr val="tx1"/>
              </a:solidFill>
            </a:endParaRPr>
          </a:p>
        </p:txBody>
      </p:sp>
      <p:sp>
        <p:nvSpPr>
          <p:cNvPr id="33" name="Oval 32"/>
          <p:cNvSpPr/>
          <p:nvPr/>
        </p:nvSpPr>
        <p:spPr>
          <a:xfrm>
            <a:off x="5679373" y="2063385"/>
            <a:ext cx="1400696" cy="142085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dirty="0">
                <a:solidFill>
                  <a:schemeClr val="tx1"/>
                </a:solidFill>
              </a:rPr>
              <a:t>Medical pattern analysis</a:t>
            </a:r>
          </a:p>
        </p:txBody>
      </p:sp>
      <p:pic>
        <p:nvPicPr>
          <p:cNvPr id="34" name="Picture 33"/>
          <p:cNvPicPr>
            <a:picLocks noChangeAspect="1"/>
          </p:cNvPicPr>
          <p:nvPr/>
        </p:nvPicPr>
        <p:blipFill>
          <a:blip r:embed="rId2"/>
          <a:stretch>
            <a:fillRect/>
          </a:stretch>
        </p:blipFill>
        <p:spPr>
          <a:xfrm>
            <a:off x="3694111" y="2809577"/>
            <a:ext cx="2766404" cy="2626687"/>
          </a:xfrm>
          <a:prstGeom prst="rect">
            <a:avLst/>
          </a:prstGeom>
        </p:spPr>
      </p:pic>
      <p:sp>
        <p:nvSpPr>
          <p:cNvPr id="4" name="Rectangle 3"/>
          <p:cNvSpPr/>
          <p:nvPr/>
        </p:nvSpPr>
        <p:spPr>
          <a:xfrm>
            <a:off x="5094775" y="6131815"/>
            <a:ext cx="2752677" cy="523220"/>
          </a:xfrm>
          <a:prstGeom prst="rect">
            <a:avLst/>
          </a:prstGeom>
        </p:spPr>
        <p:txBody>
          <a:bodyPr wrap="none">
            <a:spAutoFit/>
          </a:bodyPr>
          <a:lstStyle/>
          <a:p>
            <a:pPr algn="ctr"/>
            <a:r>
              <a:rPr lang="en-IE" sz="2800" b="1" dirty="0">
                <a:solidFill>
                  <a:srgbClr val="FF0000"/>
                </a:solidFill>
              </a:rPr>
              <a:t>But not enough…</a:t>
            </a:r>
          </a:p>
        </p:txBody>
      </p:sp>
    </p:spTree>
    <p:extLst>
      <p:ext uri="{BB962C8B-B14F-4D97-AF65-F5344CB8AC3E}">
        <p14:creationId xmlns:p14="http://schemas.microsoft.com/office/powerpoint/2010/main" val="2340201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800" dirty="0"/>
              <a:t>Text analytics - we’ll cover : </a:t>
            </a:r>
          </a:p>
        </p:txBody>
      </p:sp>
      <p:sp>
        <p:nvSpPr>
          <p:cNvPr id="3" name="Content Placeholder 2"/>
          <p:cNvSpPr>
            <a:spLocks noGrp="1"/>
          </p:cNvSpPr>
          <p:nvPr>
            <p:ph idx="1"/>
          </p:nvPr>
        </p:nvSpPr>
        <p:spPr>
          <a:xfrm>
            <a:off x="347685" y="1910470"/>
            <a:ext cx="8721887" cy="4596656"/>
          </a:xfrm>
        </p:spPr>
        <p:txBody>
          <a:bodyPr>
            <a:normAutofit/>
          </a:bodyPr>
          <a:lstStyle/>
          <a:p>
            <a:r>
              <a:rPr lang="en-IE" sz="3400" dirty="0"/>
              <a:t>A definition</a:t>
            </a:r>
          </a:p>
          <a:p>
            <a:r>
              <a:rPr lang="en-IE" sz="3400" dirty="0"/>
              <a:t>Type of problems / applications</a:t>
            </a:r>
          </a:p>
          <a:p>
            <a:r>
              <a:rPr lang="en-IE" sz="3400" dirty="0"/>
              <a:t>Difference from data analytics</a:t>
            </a:r>
          </a:p>
          <a:p>
            <a:r>
              <a:rPr lang="en-IE" sz="3400" dirty="0"/>
              <a:t>Machine learning/ NLP</a:t>
            </a:r>
          </a:p>
          <a:p>
            <a:r>
              <a:rPr lang="en-IE" sz="3400" dirty="0"/>
              <a:t>Some examples </a:t>
            </a:r>
          </a:p>
          <a:p>
            <a:r>
              <a:rPr lang="en-IE" sz="3400" dirty="0"/>
              <a:t>Challenges</a:t>
            </a:r>
          </a:p>
          <a:p>
            <a:endParaRPr lang="en-IE" sz="2400" dirty="0"/>
          </a:p>
          <a:p>
            <a:endParaRPr lang="en-IE" sz="1400" dirty="0"/>
          </a:p>
        </p:txBody>
      </p:sp>
    </p:spTree>
    <p:extLst>
      <p:ext uri="{BB962C8B-B14F-4D97-AF65-F5344CB8AC3E}">
        <p14:creationId xmlns:p14="http://schemas.microsoft.com/office/powerpoint/2010/main" val="4470061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6" name="Group 125"/>
          <p:cNvGrpSpPr/>
          <p:nvPr/>
        </p:nvGrpSpPr>
        <p:grpSpPr>
          <a:xfrm>
            <a:off x="763720" y="2302700"/>
            <a:ext cx="2275067" cy="1679341"/>
            <a:chOff x="3352800" y="3810000"/>
            <a:chExt cx="2558866" cy="2424987"/>
          </a:xfrm>
        </p:grpSpPr>
        <p:grpSp>
          <p:nvGrpSpPr>
            <p:cNvPr id="216" name="Group 215"/>
            <p:cNvGrpSpPr/>
            <p:nvPr/>
          </p:nvGrpSpPr>
          <p:grpSpPr>
            <a:xfrm>
              <a:off x="3438525" y="4094010"/>
              <a:ext cx="1018176" cy="1219535"/>
              <a:chOff x="2655299" y="4196119"/>
              <a:chExt cx="1018176" cy="1219535"/>
            </a:xfrm>
          </p:grpSpPr>
          <p:sp>
            <p:nvSpPr>
              <p:cNvPr id="245" name="Document 31"/>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246" name="Straight Connector 245"/>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47" name="Straight Connector 246"/>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48" name="Straight Connector 247"/>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49" name="Straight Connector 248"/>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50" name="Straight Connector 249"/>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217" name="Group 216"/>
            <p:cNvGrpSpPr/>
            <p:nvPr/>
          </p:nvGrpSpPr>
          <p:grpSpPr>
            <a:xfrm>
              <a:off x="3352800" y="5015452"/>
              <a:ext cx="1018176" cy="1219535"/>
              <a:chOff x="2655299" y="4196119"/>
              <a:chExt cx="1018176" cy="1219535"/>
            </a:xfrm>
          </p:grpSpPr>
          <p:sp>
            <p:nvSpPr>
              <p:cNvPr id="239" name="Document 25"/>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240" name="Straight Connector 239"/>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41" name="Straight Connector 240"/>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42" name="Straight Connector 241"/>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43" name="Straight Connector 242"/>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44" name="Straight Connector 243"/>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218" name="Group 217"/>
            <p:cNvGrpSpPr/>
            <p:nvPr/>
          </p:nvGrpSpPr>
          <p:grpSpPr>
            <a:xfrm>
              <a:off x="4277814" y="3810000"/>
              <a:ext cx="1018176" cy="1219535"/>
              <a:chOff x="2655299" y="4196119"/>
              <a:chExt cx="1018176" cy="1219535"/>
            </a:xfrm>
          </p:grpSpPr>
          <p:sp>
            <p:nvSpPr>
              <p:cNvPr id="233" name="Document 19"/>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234" name="Straight Connector 233"/>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35" name="Straight Connector 234"/>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36" name="Straight Connector 235"/>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37" name="Straight Connector 236"/>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38" name="Straight Connector 237"/>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219" name="Group 218"/>
            <p:cNvGrpSpPr/>
            <p:nvPr/>
          </p:nvGrpSpPr>
          <p:grpSpPr>
            <a:xfrm>
              <a:off x="4699001" y="4121675"/>
              <a:ext cx="1018176" cy="1219535"/>
              <a:chOff x="2655299" y="4196119"/>
              <a:chExt cx="1018176" cy="1219535"/>
            </a:xfrm>
          </p:grpSpPr>
          <p:sp>
            <p:nvSpPr>
              <p:cNvPr id="227" name="Document 13"/>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228" name="Straight Connector 227"/>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29" name="Straight Connector 228"/>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30" name="Straight Connector 229"/>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31" name="Straight Connector 230"/>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32" name="Straight Connector 231"/>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220" name="Group 219"/>
            <p:cNvGrpSpPr/>
            <p:nvPr/>
          </p:nvGrpSpPr>
          <p:grpSpPr>
            <a:xfrm>
              <a:off x="4893490" y="4958436"/>
              <a:ext cx="1018176" cy="1219535"/>
              <a:chOff x="2655299" y="4196119"/>
              <a:chExt cx="1018176" cy="1219535"/>
            </a:xfrm>
          </p:grpSpPr>
          <p:sp>
            <p:nvSpPr>
              <p:cNvPr id="221" name="Document 7"/>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222" name="Straight Connector 221"/>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23" name="Straight Connector 222"/>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24" name="Straight Connector 223"/>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25" name="Straight Connector 224"/>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26" name="Straight Connector 225"/>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grpSp>
        <p:nvGrpSpPr>
          <p:cNvPr id="127" name="Group 126"/>
          <p:cNvGrpSpPr>
            <a:grpSpLocks/>
          </p:cNvGrpSpPr>
          <p:nvPr/>
        </p:nvGrpSpPr>
        <p:grpSpPr bwMode="auto">
          <a:xfrm>
            <a:off x="5415049" y="2279227"/>
            <a:ext cx="3155776" cy="1774825"/>
            <a:chOff x="177" y="2405"/>
            <a:chExt cx="3430" cy="1577"/>
          </a:xfrm>
        </p:grpSpPr>
        <p:sp>
          <p:nvSpPr>
            <p:cNvPr id="133" name="AutoShape 19"/>
            <p:cNvSpPr>
              <a:spLocks noChangeAspect="1" noChangeArrowheads="1" noTextEdit="1"/>
            </p:cNvSpPr>
            <p:nvPr/>
          </p:nvSpPr>
          <p:spPr bwMode="auto">
            <a:xfrm>
              <a:off x="182" y="2410"/>
              <a:ext cx="3425" cy="1572"/>
            </a:xfrm>
            <a:prstGeom prst="rect">
              <a:avLst/>
            </a:prstGeom>
            <a:no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134" name="Line 21"/>
            <p:cNvSpPr>
              <a:spLocks noChangeShapeType="1"/>
            </p:cNvSpPr>
            <p:nvPr/>
          </p:nvSpPr>
          <p:spPr bwMode="auto">
            <a:xfrm>
              <a:off x="182" y="2410"/>
              <a:ext cx="3417" cy="0"/>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135" name="Rectangle 134"/>
            <p:cNvSpPr>
              <a:spLocks noChangeArrowheads="1"/>
            </p:cNvSpPr>
            <p:nvPr/>
          </p:nvSpPr>
          <p:spPr bwMode="auto">
            <a:xfrm>
              <a:off x="182" y="2410"/>
              <a:ext cx="3417"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36" name="Line 23"/>
            <p:cNvSpPr>
              <a:spLocks noChangeShapeType="1"/>
            </p:cNvSpPr>
            <p:nvPr/>
          </p:nvSpPr>
          <p:spPr bwMode="auto">
            <a:xfrm>
              <a:off x="182" y="2410"/>
              <a:ext cx="0" cy="1564"/>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137" name="Rectangle 136"/>
            <p:cNvSpPr>
              <a:spLocks noChangeArrowheads="1"/>
            </p:cNvSpPr>
            <p:nvPr/>
          </p:nvSpPr>
          <p:spPr bwMode="auto">
            <a:xfrm>
              <a:off x="182" y="2410"/>
              <a:ext cx="5" cy="1564"/>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38" name="Rectangle 137"/>
            <p:cNvSpPr>
              <a:spLocks noChangeArrowheads="1"/>
            </p:cNvSpPr>
            <p:nvPr/>
          </p:nvSpPr>
          <p:spPr bwMode="auto">
            <a:xfrm>
              <a:off x="182" y="2410"/>
              <a:ext cx="3417" cy="235"/>
            </a:xfrm>
            <a:prstGeom prst="rect">
              <a:avLst/>
            </a:prstGeom>
            <a:solidFill>
              <a:srgbClr val="00008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39" name="Rectangle 138"/>
            <p:cNvSpPr>
              <a:spLocks noChangeArrowheads="1"/>
            </p:cNvSpPr>
            <p:nvPr/>
          </p:nvSpPr>
          <p:spPr bwMode="auto">
            <a:xfrm>
              <a:off x="2008" y="2424"/>
              <a:ext cx="0" cy="150"/>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solidFill>
                  <a:schemeClr val="bg1"/>
                </a:solidFill>
              </a:endParaRPr>
            </a:p>
          </p:txBody>
        </p:sp>
        <p:sp>
          <p:nvSpPr>
            <p:cNvPr id="140" name="Rectangle 139"/>
            <p:cNvSpPr>
              <a:spLocks noChangeArrowheads="1"/>
            </p:cNvSpPr>
            <p:nvPr/>
          </p:nvSpPr>
          <p:spPr bwMode="auto">
            <a:xfrm>
              <a:off x="216" y="2659"/>
              <a:ext cx="0" cy="150"/>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41" name="Rectangle 140"/>
            <p:cNvSpPr>
              <a:spLocks noChangeArrowheads="1"/>
            </p:cNvSpPr>
            <p:nvPr/>
          </p:nvSpPr>
          <p:spPr bwMode="auto">
            <a:xfrm>
              <a:off x="1402" y="2659"/>
              <a:ext cx="0" cy="164"/>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IE" sz="1200" dirty="0"/>
            </a:p>
          </p:txBody>
        </p:sp>
        <p:sp>
          <p:nvSpPr>
            <p:cNvPr id="142" name="Rectangle 141"/>
            <p:cNvSpPr>
              <a:spLocks noChangeArrowheads="1"/>
            </p:cNvSpPr>
            <p:nvPr/>
          </p:nvSpPr>
          <p:spPr bwMode="auto">
            <a:xfrm>
              <a:off x="2268" y="2659"/>
              <a:ext cx="0" cy="150"/>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43" name="Rectangle 142"/>
            <p:cNvSpPr>
              <a:spLocks noChangeArrowheads="1"/>
            </p:cNvSpPr>
            <p:nvPr/>
          </p:nvSpPr>
          <p:spPr bwMode="auto">
            <a:xfrm>
              <a:off x="216" y="2880"/>
              <a:ext cx="0" cy="150"/>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44" name="Rectangle 143"/>
            <p:cNvSpPr>
              <a:spLocks noChangeArrowheads="1"/>
            </p:cNvSpPr>
            <p:nvPr/>
          </p:nvSpPr>
          <p:spPr bwMode="auto">
            <a:xfrm>
              <a:off x="1403" y="2880"/>
              <a:ext cx="0" cy="164"/>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IE" sz="1200" dirty="0">
                <a:latin typeface="Arial" charset="0"/>
              </a:endParaRPr>
            </a:p>
          </p:txBody>
        </p:sp>
        <p:sp>
          <p:nvSpPr>
            <p:cNvPr id="145" name="Rectangle 144"/>
            <p:cNvSpPr>
              <a:spLocks noChangeArrowheads="1"/>
            </p:cNvSpPr>
            <p:nvPr/>
          </p:nvSpPr>
          <p:spPr bwMode="auto">
            <a:xfrm>
              <a:off x="216" y="3101"/>
              <a:ext cx="0" cy="150"/>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46" name="Rectangle 145"/>
            <p:cNvSpPr>
              <a:spLocks noChangeArrowheads="1"/>
            </p:cNvSpPr>
            <p:nvPr/>
          </p:nvSpPr>
          <p:spPr bwMode="auto">
            <a:xfrm>
              <a:off x="1402" y="3101"/>
              <a:ext cx="0" cy="164"/>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IE" sz="1200" dirty="0"/>
            </a:p>
          </p:txBody>
        </p:sp>
        <p:sp>
          <p:nvSpPr>
            <p:cNvPr id="147" name="Rectangle 146"/>
            <p:cNvSpPr>
              <a:spLocks noChangeArrowheads="1"/>
            </p:cNvSpPr>
            <p:nvPr/>
          </p:nvSpPr>
          <p:spPr bwMode="auto">
            <a:xfrm>
              <a:off x="216" y="3322"/>
              <a:ext cx="0" cy="150"/>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48" name="Rectangle 147"/>
            <p:cNvSpPr>
              <a:spLocks noChangeArrowheads="1"/>
            </p:cNvSpPr>
            <p:nvPr/>
          </p:nvSpPr>
          <p:spPr bwMode="auto">
            <a:xfrm>
              <a:off x="1403" y="3322"/>
              <a:ext cx="0" cy="164"/>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IE" sz="1200" dirty="0"/>
            </a:p>
          </p:txBody>
        </p:sp>
        <p:sp>
          <p:nvSpPr>
            <p:cNvPr id="149" name="Rectangle 148"/>
            <p:cNvSpPr>
              <a:spLocks noChangeArrowheads="1"/>
            </p:cNvSpPr>
            <p:nvPr/>
          </p:nvSpPr>
          <p:spPr bwMode="auto">
            <a:xfrm>
              <a:off x="216" y="3542"/>
              <a:ext cx="0" cy="150"/>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50" name="Rectangle 149"/>
            <p:cNvSpPr>
              <a:spLocks noChangeArrowheads="1"/>
            </p:cNvSpPr>
            <p:nvPr/>
          </p:nvSpPr>
          <p:spPr bwMode="auto">
            <a:xfrm>
              <a:off x="1402" y="3542"/>
              <a:ext cx="0" cy="164"/>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IE" sz="1200" dirty="0"/>
            </a:p>
          </p:txBody>
        </p:sp>
        <p:sp>
          <p:nvSpPr>
            <p:cNvPr id="151" name="Rectangle 150"/>
            <p:cNvSpPr>
              <a:spLocks noChangeArrowheads="1"/>
            </p:cNvSpPr>
            <p:nvPr/>
          </p:nvSpPr>
          <p:spPr bwMode="auto">
            <a:xfrm>
              <a:off x="216" y="3763"/>
              <a:ext cx="0" cy="150"/>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52" name="Rectangle 151"/>
            <p:cNvSpPr>
              <a:spLocks noChangeArrowheads="1"/>
            </p:cNvSpPr>
            <p:nvPr/>
          </p:nvSpPr>
          <p:spPr bwMode="auto">
            <a:xfrm>
              <a:off x="1402" y="3763"/>
              <a:ext cx="0" cy="164"/>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IE" sz="1200" dirty="0"/>
            </a:p>
          </p:txBody>
        </p:sp>
        <p:sp>
          <p:nvSpPr>
            <p:cNvPr id="153" name="Line 54"/>
            <p:cNvSpPr>
              <a:spLocks noChangeShapeType="1"/>
            </p:cNvSpPr>
            <p:nvPr/>
          </p:nvSpPr>
          <p:spPr bwMode="auto">
            <a:xfrm flipV="1">
              <a:off x="182"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154" name="Rectangle 153"/>
            <p:cNvSpPr>
              <a:spLocks noChangeArrowheads="1"/>
            </p:cNvSpPr>
            <p:nvPr/>
          </p:nvSpPr>
          <p:spPr bwMode="auto">
            <a:xfrm>
              <a:off x="182"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55" name="Line 56"/>
            <p:cNvSpPr>
              <a:spLocks noChangeShapeType="1"/>
            </p:cNvSpPr>
            <p:nvPr/>
          </p:nvSpPr>
          <p:spPr bwMode="auto">
            <a:xfrm flipV="1">
              <a:off x="773"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156" name="Rectangle 155"/>
            <p:cNvSpPr>
              <a:spLocks noChangeArrowheads="1"/>
            </p:cNvSpPr>
            <p:nvPr/>
          </p:nvSpPr>
          <p:spPr bwMode="auto">
            <a:xfrm>
              <a:off x="773"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57" name="Line 58"/>
            <p:cNvSpPr>
              <a:spLocks noChangeShapeType="1"/>
            </p:cNvSpPr>
            <p:nvPr/>
          </p:nvSpPr>
          <p:spPr bwMode="auto">
            <a:xfrm flipV="1">
              <a:off x="1979"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158" name="Rectangle 157"/>
            <p:cNvSpPr>
              <a:spLocks noChangeArrowheads="1"/>
            </p:cNvSpPr>
            <p:nvPr/>
          </p:nvSpPr>
          <p:spPr bwMode="auto">
            <a:xfrm>
              <a:off x="1979"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59" name="Line 60"/>
            <p:cNvSpPr>
              <a:spLocks noChangeShapeType="1"/>
            </p:cNvSpPr>
            <p:nvPr/>
          </p:nvSpPr>
          <p:spPr bwMode="auto">
            <a:xfrm flipV="1">
              <a:off x="2652"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160" name="Rectangle 159"/>
            <p:cNvSpPr>
              <a:spLocks noChangeArrowheads="1"/>
            </p:cNvSpPr>
            <p:nvPr/>
          </p:nvSpPr>
          <p:spPr bwMode="auto">
            <a:xfrm>
              <a:off x="2652"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61" name="Rectangle 160"/>
            <p:cNvSpPr>
              <a:spLocks noChangeArrowheads="1"/>
            </p:cNvSpPr>
            <p:nvPr/>
          </p:nvSpPr>
          <p:spPr bwMode="auto">
            <a:xfrm>
              <a:off x="187" y="2405"/>
              <a:ext cx="3412" cy="1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62" name="Line 63"/>
            <p:cNvSpPr>
              <a:spLocks noChangeShapeType="1"/>
            </p:cNvSpPr>
            <p:nvPr/>
          </p:nvSpPr>
          <p:spPr bwMode="auto">
            <a:xfrm flipV="1">
              <a:off x="3594"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163" name="Rectangle 162"/>
            <p:cNvSpPr>
              <a:spLocks noChangeArrowheads="1"/>
            </p:cNvSpPr>
            <p:nvPr/>
          </p:nvSpPr>
          <p:spPr bwMode="auto">
            <a:xfrm>
              <a:off x="3594"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64" name="Line 65"/>
            <p:cNvSpPr>
              <a:spLocks noChangeShapeType="1"/>
            </p:cNvSpPr>
            <p:nvPr/>
          </p:nvSpPr>
          <p:spPr bwMode="auto">
            <a:xfrm>
              <a:off x="773" y="2415"/>
              <a:ext cx="0" cy="22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165" name="Rectangle 164"/>
            <p:cNvSpPr>
              <a:spLocks noChangeArrowheads="1"/>
            </p:cNvSpPr>
            <p:nvPr/>
          </p:nvSpPr>
          <p:spPr bwMode="auto">
            <a:xfrm>
              <a:off x="773" y="2415"/>
              <a:ext cx="5" cy="22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66" name="Line 67"/>
            <p:cNvSpPr>
              <a:spLocks noChangeShapeType="1"/>
            </p:cNvSpPr>
            <p:nvPr/>
          </p:nvSpPr>
          <p:spPr bwMode="auto">
            <a:xfrm>
              <a:off x="1979" y="2415"/>
              <a:ext cx="0" cy="22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167" name="Rectangle 166"/>
            <p:cNvSpPr>
              <a:spLocks noChangeArrowheads="1"/>
            </p:cNvSpPr>
            <p:nvPr/>
          </p:nvSpPr>
          <p:spPr bwMode="auto">
            <a:xfrm>
              <a:off x="1979" y="2415"/>
              <a:ext cx="5" cy="22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68" name="Line 69"/>
            <p:cNvSpPr>
              <a:spLocks noChangeShapeType="1"/>
            </p:cNvSpPr>
            <p:nvPr/>
          </p:nvSpPr>
          <p:spPr bwMode="auto">
            <a:xfrm>
              <a:off x="2652" y="2415"/>
              <a:ext cx="0" cy="22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169" name="Rectangle 168"/>
            <p:cNvSpPr>
              <a:spLocks noChangeArrowheads="1"/>
            </p:cNvSpPr>
            <p:nvPr/>
          </p:nvSpPr>
          <p:spPr bwMode="auto">
            <a:xfrm>
              <a:off x="2652" y="2415"/>
              <a:ext cx="5" cy="22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70" name="Rectangle 169"/>
            <p:cNvSpPr>
              <a:spLocks noChangeArrowheads="1"/>
            </p:cNvSpPr>
            <p:nvPr/>
          </p:nvSpPr>
          <p:spPr bwMode="auto">
            <a:xfrm>
              <a:off x="187" y="2635"/>
              <a:ext cx="3412" cy="1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71" name="Line 72"/>
            <p:cNvSpPr>
              <a:spLocks noChangeShapeType="1"/>
            </p:cNvSpPr>
            <p:nvPr/>
          </p:nvSpPr>
          <p:spPr bwMode="auto">
            <a:xfrm>
              <a:off x="187" y="2861"/>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172" name="Rectangle 171"/>
            <p:cNvSpPr>
              <a:spLocks noChangeArrowheads="1"/>
            </p:cNvSpPr>
            <p:nvPr/>
          </p:nvSpPr>
          <p:spPr bwMode="auto">
            <a:xfrm>
              <a:off x="187" y="2861"/>
              <a:ext cx="3402"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73" name="Line 74"/>
            <p:cNvSpPr>
              <a:spLocks noChangeShapeType="1"/>
            </p:cNvSpPr>
            <p:nvPr/>
          </p:nvSpPr>
          <p:spPr bwMode="auto">
            <a:xfrm>
              <a:off x="187" y="3082"/>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174" name="Rectangle 173"/>
            <p:cNvSpPr>
              <a:spLocks noChangeArrowheads="1"/>
            </p:cNvSpPr>
            <p:nvPr/>
          </p:nvSpPr>
          <p:spPr bwMode="auto">
            <a:xfrm>
              <a:off x="187" y="3082"/>
              <a:ext cx="3402" cy="4"/>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75" name="Line 76"/>
            <p:cNvSpPr>
              <a:spLocks noChangeShapeType="1"/>
            </p:cNvSpPr>
            <p:nvPr/>
          </p:nvSpPr>
          <p:spPr bwMode="auto">
            <a:xfrm>
              <a:off x="187" y="3302"/>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176" name="Rectangle 175"/>
            <p:cNvSpPr>
              <a:spLocks noChangeArrowheads="1"/>
            </p:cNvSpPr>
            <p:nvPr/>
          </p:nvSpPr>
          <p:spPr bwMode="auto">
            <a:xfrm>
              <a:off x="187" y="3302"/>
              <a:ext cx="3402"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77" name="Line 78"/>
            <p:cNvSpPr>
              <a:spLocks noChangeShapeType="1"/>
            </p:cNvSpPr>
            <p:nvPr/>
          </p:nvSpPr>
          <p:spPr bwMode="auto">
            <a:xfrm>
              <a:off x="187" y="3523"/>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178" name="Rectangle 177"/>
            <p:cNvSpPr>
              <a:spLocks noChangeArrowheads="1"/>
            </p:cNvSpPr>
            <p:nvPr/>
          </p:nvSpPr>
          <p:spPr bwMode="auto">
            <a:xfrm>
              <a:off x="187" y="3523"/>
              <a:ext cx="3402"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79" name="Line 80"/>
            <p:cNvSpPr>
              <a:spLocks noChangeShapeType="1"/>
            </p:cNvSpPr>
            <p:nvPr/>
          </p:nvSpPr>
          <p:spPr bwMode="auto">
            <a:xfrm>
              <a:off x="187" y="3744"/>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180" name="Rectangle 179"/>
            <p:cNvSpPr>
              <a:spLocks noChangeArrowheads="1"/>
            </p:cNvSpPr>
            <p:nvPr/>
          </p:nvSpPr>
          <p:spPr bwMode="auto">
            <a:xfrm>
              <a:off x="187" y="3744"/>
              <a:ext cx="3402"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81" name="Rectangle 180"/>
            <p:cNvSpPr>
              <a:spLocks noChangeArrowheads="1"/>
            </p:cNvSpPr>
            <p:nvPr/>
          </p:nvSpPr>
          <p:spPr bwMode="auto">
            <a:xfrm>
              <a:off x="177" y="2405"/>
              <a:ext cx="10" cy="156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82" name="Line 83"/>
            <p:cNvSpPr>
              <a:spLocks noChangeShapeType="1"/>
            </p:cNvSpPr>
            <p:nvPr/>
          </p:nvSpPr>
          <p:spPr bwMode="auto">
            <a:xfrm>
              <a:off x="773" y="2645"/>
              <a:ext cx="0" cy="1319"/>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183" name="Rectangle 182"/>
            <p:cNvSpPr>
              <a:spLocks noChangeArrowheads="1"/>
            </p:cNvSpPr>
            <p:nvPr/>
          </p:nvSpPr>
          <p:spPr bwMode="auto">
            <a:xfrm>
              <a:off x="773" y="2645"/>
              <a:ext cx="5" cy="131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84" name="Line 85"/>
            <p:cNvSpPr>
              <a:spLocks noChangeShapeType="1"/>
            </p:cNvSpPr>
            <p:nvPr/>
          </p:nvSpPr>
          <p:spPr bwMode="auto">
            <a:xfrm>
              <a:off x="1979" y="2645"/>
              <a:ext cx="0" cy="1319"/>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185" name="Rectangle 184"/>
            <p:cNvSpPr>
              <a:spLocks noChangeArrowheads="1"/>
            </p:cNvSpPr>
            <p:nvPr/>
          </p:nvSpPr>
          <p:spPr bwMode="auto">
            <a:xfrm>
              <a:off x="1979" y="2645"/>
              <a:ext cx="5" cy="131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86" name="Line 87"/>
            <p:cNvSpPr>
              <a:spLocks noChangeShapeType="1"/>
            </p:cNvSpPr>
            <p:nvPr/>
          </p:nvSpPr>
          <p:spPr bwMode="auto">
            <a:xfrm>
              <a:off x="2652" y="2645"/>
              <a:ext cx="0" cy="1319"/>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187" name="Rectangle 186"/>
            <p:cNvSpPr>
              <a:spLocks noChangeArrowheads="1"/>
            </p:cNvSpPr>
            <p:nvPr/>
          </p:nvSpPr>
          <p:spPr bwMode="auto">
            <a:xfrm>
              <a:off x="2652" y="2645"/>
              <a:ext cx="5" cy="131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88" name="Rectangle 187"/>
            <p:cNvSpPr>
              <a:spLocks noChangeArrowheads="1"/>
            </p:cNvSpPr>
            <p:nvPr/>
          </p:nvSpPr>
          <p:spPr bwMode="auto">
            <a:xfrm>
              <a:off x="187" y="3964"/>
              <a:ext cx="3412" cy="1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89" name="Rectangle 188"/>
            <p:cNvSpPr>
              <a:spLocks noChangeArrowheads="1"/>
            </p:cNvSpPr>
            <p:nvPr/>
          </p:nvSpPr>
          <p:spPr bwMode="auto">
            <a:xfrm>
              <a:off x="3589" y="2415"/>
              <a:ext cx="10" cy="155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90" name="Line 91"/>
            <p:cNvSpPr>
              <a:spLocks noChangeShapeType="1"/>
            </p:cNvSpPr>
            <p:nvPr/>
          </p:nvSpPr>
          <p:spPr bwMode="auto">
            <a:xfrm>
              <a:off x="182" y="3974"/>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191" name="Rectangle 190"/>
            <p:cNvSpPr>
              <a:spLocks noChangeArrowheads="1"/>
            </p:cNvSpPr>
            <p:nvPr/>
          </p:nvSpPr>
          <p:spPr bwMode="auto">
            <a:xfrm>
              <a:off x="182" y="3974"/>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92" name="Line 93"/>
            <p:cNvSpPr>
              <a:spLocks noChangeShapeType="1"/>
            </p:cNvSpPr>
            <p:nvPr/>
          </p:nvSpPr>
          <p:spPr bwMode="auto">
            <a:xfrm>
              <a:off x="773" y="3974"/>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193" name="Rectangle 192"/>
            <p:cNvSpPr>
              <a:spLocks noChangeArrowheads="1"/>
            </p:cNvSpPr>
            <p:nvPr/>
          </p:nvSpPr>
          <p:spPr bwMode="auto">
            <a:xfrm>
              <a:off x="773" y="3974"/>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94" name="Line 95"/>
            <p:cNvSpPr>
              <a:spLocks noChangeShapeType="1"/>
            </p:cNvSpPr>
            <p:nvPr/>
          </p:nvSpPr>
          <p:spPr bwMode="auto">
            <a:xfrm>
              <a:off x="1979" y="3974"/>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195" name="Rectangle 194"/>
            <p:cNvSpPr>
              <a:spLocks noChangeArrowheads="1"/>
            </p:cNvSpPr>
            <p:nvPr/>
          </p:nvSpPr>
          <p:spPr bwMode="auto">
            <a:xfrm>
              <a:off x="1979" y="3974"/>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96" name="Line 97"/>
            <p:cNvSpPr>
              <a:spLocks noChangeShapeType="1"/>
            </p:cNvSpPr>
            <p:nvPr/>
          </p:nvSpPr>
          <p:spPr bwMode="auto">
            <a:xfrm>
              <a:off x="2652" y="3974"/>
              <a:ext cx="1" cy="1"/>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197" name="Rectangle 196"/>
            <p:cNvSpPr>
              <a:spLocks noChangeArrowheads="1"/>
            </p:cNvSpPr>
            <p:nvPr/>
          </p:nvSpPr>
          <p:spPr bwMode="auto">
            <a:xfrm>
              <a:off x="2652" y="3974"/>
              <a:ext cx="5"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198" name="Line 99"/>
            <p:cNvSpPr>
              <a:spLocks noChangeShapeType="1"/>
            </p:cNvSpPr>
            <p:nvPr/>
          </p:nvSpPr>
          <p:spPr bwMode="auto">
            <a:xfrm>
              <a:off x="3594" y="3974"/>
              <a:ext cx="1" cy="1"/>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199" name="Rectangle 198"/>
            <p:cNvSpPr>
              <a:spLocks noChangeArrowheads="1"/>
            </p:cNvSpPr>
            <p:nvPr/>
          </p:nvSpPr>
          <p:spPr bwMode="auto">
            <a:xfrm>
              <a:off x="3594" y="3974"/>
              <a:ext cx="5"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200" name="Line 101"/>
            <p:cNvSpPr>
              <a:spLocks noChangeShapeType="1"/>
            </p:cNvSpPr>
            <p:nvPr/>
          </p:nvSpPr>
          <p:spPr bwMode="auto">
            <a:xfrm>
              <a:off x="3599"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201" name="Rectangle 200"/>
            <p:cNvSpPr>
              <a:spLocks noChangeArrowheads="1"/>
            </p:cNvSpPr>
            <p:nvPr/>
          </p:nvSpPr>
          <p:spPr bwMode="auto">
            <a:xfrm>
              <a:off x="3599" y="2410"/>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202" name="Line 103"/>
            <p:cNvSpPr>
              <a:spLocks noChangeShapeType="1"/>
            </p:cNvSpPr>
            <p:nvPr/>
          </p:nvSpPr>
          <p:spPr bwMode="auto">
            <a:xfrm>
              <a:off x="3599" y="264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203" name="Rectangle 202"/>
            <p:cNvSpPr>
              <a:spLocks noChangeArrowheads="1"/>
            </p:cNvSpPr>
            <p:nvPr/>
          </p:nvSpPr>
          <p:spPr bwMode="auto">
            <a:xfrm>
              <a:off x="3599" y="2640"/>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204" name="Line 105"/>
            <p:cNvSpPr>
              <a:spLocks noChangeShapeType="1"/>
            </p:cNvSpPr>
            <p:nvPr/>
          </p:nvSpPr>
          <p:spPr bwMode="auto">
            <a:xfrm>
              <a:off x="3599" y="2861"/>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205" name="Rectangle 204"/>
            <p:cNvSpPr>
              <a:spLocks noChangeArrowheads="1"/>
            </p:cNvSpPr>
            <p:nvPr/>
          </p:nvSpPr>
          <p:spPr bwMode="auto">
            <a:xfrm>
              <a:off x="3599" y="2861"/>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206" name="Line 107"/>
            <p:cNvSpPr>
              <a:spLocks noChangeShapeType="1"/>
            </p:cNvSpPr>
            <p:nvPr/>
          </p:nvSpPr>
          <p:spPr bwMode="auto">
            <a:xfrm>
              <a:off x="3599" y="3082"/>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207" name="Rectangle 206"/>
            <p:cNvSpPr>
              <a:spLocks noChangeArrowheads="1"/>
            </p:cNvSpPr>
            <p:nvPr/>
          </p:nvSpPr>
          <p:spPr bwMode="auto">
            <a:xfrm>
              <a:off x="3599" y="3082"/>
              <a:ext cx="5" cy="4"/>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208" name="Line 109"/>
            <p:cNvSpPr>
              <a:spLocks noChangeShapeType="1"/>
            </p:cNvSpPr>
            <p:nvPr/>
          </p:nvSpPr>
          <p:spPr bwMode="auto">
            <a:xfrm>
              <a:off x="3599" y="3302"/>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209" name="Rectangle 208"/>
            <p:cNvSpPr>
              <a:spLocks noChangeArrowheads="1"/>
            </p:cNvSpPr>
            <p:nvPr/>
          </p:nvSpPr>
          <p:spPr bwMode="auto">
            <a:xfrm>
              <a:off x="3599" y="3302"/>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210" name="Line 111"/>
            <p:cNvSpPr>
              <a:spLocks noChangeShapeType="1"/>
            </p:cNvSpPr>
            <p:nvPr/>
          </p:nvSpPr>
          <p:spPr bwMode="auto">
            <a:xfrm>
              <a:off x="3599" y="3523"/>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211" name="Rectangle 210"/>
            <p:cNvSpPr>
              <a:spLocks noChangeArrowheads="1"/>
            </p:cNvSpPr>
            <p:nvPr/>
          </p:nvSpPr>
          <p:spPr bwMode="auto">
            <a:xfrm>
              <a:off x="3599" y="3523"/>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212" name="Line 113"/>
            <p:cNvSpPr>
              <a:spLocks noChangeShapeType="1"/>
            </p:cNvSpPr>
            <p:nvPr/>
          </p:nvSpPr>
          <p:spPr bwMode="auto">
            <a:xfrm>
              <a:off x="3599" y="3744"/>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213" name="Rectangle 212"/>
            <p:cNvSpPr>
              <a:spLocks noChangeArrowheads="1"/>
            </p:cNvSpPr>
            <p:nvPr/>
          </p:nvSpPr>
          <p:spPr bwMode="auto">
            <a:xfrm>
              <a:off x="3599" y="3744"/>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sp>
          <p:nvSpPr>
            <p:cNvPr id="214" name="Line 115"/>
            <p:cNvSpPr>
              <a:spLocks noChangeShapeType="1"/>
            </p:cNvSpPr>
            <p:nvPr/>
          </p:nvSpPr>
          <p:spPr bwMode="auto">
            <a:xfrm>
              <a:off x="3599" y="3969"/>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100" dirty="0"/>
            </a:p>
          </p:txBody>
        </p:sp>
        <p:sp>
          <p:nvSpPr>
            <p:cNvPr id="215" name="Rectangle 214"/>
            <p:cNvSpPr>
              <a:spLocks noChangeArrowheads="1"/>
            </p:cNvSpPr>
            <p:nvPr/>
          </p:nvSpPr>
          <p:spPr bwMode="auto">
            <a:xfrm>
              <a:off x="3599" y="3969"/>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1100" dirty="0"/>
            </a:p>
          </p:txBody>
        </p:sp>
      </p:grpSp>
      <p:sp>
        <p:nvSpPr>
          <p:cNvPr id="128" name="Cloud 127"/>
          <p:cNvSpPr/>
          <p:nvPr/>
        </p:nvSpPr>
        <p:spPr bwMode="auto">
          <a:xfrm>
            <a:off x="656005" y="4585162"/>
            <a:ext cx="2025931" cy="1224136"/>
          </a:xfrm>
          <a:prstGeom prst="cloud">
            <a:avLst/>
          </a:prstGeom>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7030A0"/>
                </a:solidFill>
                <a:effectLst/>
                <a:latin typeface="Arial" charset="0"/>
                <a:ea typeface="Arial" charset="0"/>
                <a:cs typeface="Arial" charset="0"/>
              </a:rPr>
              <a:t>Web</a:t>
            </a:r>
          </a:p>
        </p:txBody>
      </p:sp>
      <p:sp>
        <p:nvSpPr>
          <p:cNvPr id="129" name="Cloud 128"/>
          <p:cNvSpPr/>
          <p:nvPr/>
        </p:nvSpPr>
        <p:spPr bwMode="auto">
          <a:xfrm>
            <a:off x="2133533" y="5062164"/>
            <a:ext cx="2025931" cy="1224136"/>
          </a:xfrm>
          <a:prstGeom prst="cloud">
            <a:avLst/>
          </a:prstGeom>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7030A0"/>
                </a:solidFill>
                <a:effectLst/>
                <a:latin typeface="Arial" charset="0"/>
                <a:ea typeface="Arial" charset="0"/>
                <a:cs typeface="Arial" charset="0"/>
              </a:rPr>
              <a:t>Public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7030A0"/>
                </a:solidFill>
                <a:effectLst/>
                <a:latin typeface="Arial" charset="0"/>
                <a:ea typeface="Arial" charset="0"/>
                <a:cs typeface="Arial" charset="0"/>
              </a:rPr>
              <a:t>Corpora</a:t>
            </a:r>
          </a:p>
        </p:txBody>
      </p:sp>
      <p:cxnSp>
        <p:nvCxnSpPr>
          <p:cNvPr id="130" name="Straight Arrow Connector 129"/>
          <p:cNvCxnSpPr/>
          <p:nvPr/>
        </p:nvCxnSpPr>
        <p:spPr bwMode="auto">
          <a:xfrm flipH="1" flipV="1">
            <a:off x="1814649" y="3505202"/>
            <a:ext cx="224118" cy="935944"/>
          </a:xfrm>
          <a:prstGeom prst="straightConnector1">
            <a:avLst/>
          </a:prstGeom>
          <a:solidFill>
            <a:srgbClr val="C0C0C0"/>
          </a:solidFill>
          <a:ln w="25400" cap="flat" cmpd="sng" algn="ctr">
            <a:solidFill>
              <a:schemeClr val="accent2">
                <a:lumMod val="75000"/>
              </a:schemeClr>
            </a:solidFill>
            <a:prstDash val="solid"/>
            <a:round/>
            <a:headEnd type="none" w="med" len="med"/>
            <a:tailEnd type="arrow"/>
          </a:ln>
          <a:effectLst/>
        </p:spPr>
      </p:cxnSp>
      <p:sp>
        <p:nvSpPr>
          <p:cNvPr id="131" name="Cloud 130"/>
          <p:cNvSpPr/>
          <p:nvPr/>
        </p:nvSpPr>
        <p:spPr bwMode="auto">
          <a:xfrm>
            <a:off x="573175" y="5449258"/>
            <a:ext cx="2025931" cy="1224136"/>
          </a:xfrm>
          <a:prstGeom prst="cloud">
            <a:avLst/>
          </a:prstGeom>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7030A0"/>
                </a:solidFill>
                <a:effectLst/>
                <a:latin typeface="Arial" charset="0"/>
                <a:ea typeface="Arial" charset="0"/>
                <a:cs typeface="Arial" charset="0"/>
              </a:rPr>
              <a:t>Corporate</a:t>
            </a:r>
            <a:endParaRPr lang="en-US" dirty="0">
              <a:solidFill>
                <a:srgbClr val="7030A0"/>
              </a:solidFill>
              <a:latin typeface="Arial" charset="0"/>
              <a:ea typeface="Arial" charset="0"/>
              <a:cs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7030A0"/>
                </a:solidFill>
                <a:effectLst/>
                <a:latin typeface="Arial" charset="0"/>
                <a:ea typeface="Arial" charset="0"/>
                <a:cs typeface="Arial" charset="0"/>
              </a:rPr>
              <a:t>Collections</a:t>
            </a:r>
          </a:p>
        </p:txBody>
      </p:sp>
      <p:sp>
        <p:nvSpPr>
          <p:cNvPr id="132" name="Not Equal 131"/>
          <p:cNvSpPr/>
          <p:nvPr/>
        </p:nvSpPr>
        <p:spPr bwMode="auto">
          <a:xfrm>
            <a:off x="3430490" y="2734790"/>
            <a:ext cx="1872208" cy="730413"/>
          </a:xfrm>
          <a:prstGeom prst="mathNotEqual">
            <a:avLst/>
          </a:prstGeom>
          <a:solidFill>
            <a:srgbClr val="FF0000"/>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ctr" anchorCtr="0" compatLnSpc="1">
            <a:prstTxWarp prst="textNoShape">
              <a:avLst/>
            </a:prstTxWarp>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33CC"/>
              </a:solidFill>
              <a:effectLst/>
              <a:latin typeface="Arial" charset="0"/>
              <a:ea typeface="Arial" charset="0"/>
              <a:cs typeface="Arial" charset="0"/>
            </a:endParaRPr>
          </a:p>
        </p:txBody>
      </p:sp>
      <p:sp>
        <p:nvSpPr>
          <p:cNvPr id="251" name="Title 1"/>
          <p:cNvSpPr>
            <a:spLocks noGrp="1"/>
          </p:cNvSpPr>
          <p:nvPr>
            <p:ph type="title"/>
          </p:nvPr>
        </p:nvSpPr>
        <p:spPr>
          <a:xfrm>
            <a:off x="374981" y="255741"/>
            <a:ext cx="8308975" cy="1143000"/>
          </a:xfrm>
        </p:spPr>
        <p:txBody>
          <a:bodyPr/>
          <a:lstStyle/>
          <a:p>
            <a:r>
              <a:rPr lang="en-IE" sz="6600" dirty="0"/>
              <a:t> </a:t>
            </a:r>
          </a:p>
        </p:txBody>
      </p:sp>
      <p:sp>
        <p:nvSpPr>
          <p:cNvPr id="252" name="Title 1"/>
          <p:cNvSpPr txBox="1">
            <a:spLocks/>
          </p:cNvSpPr>
          <p:nvPr/>
        </p:nvSpPr>
        <p:spPr>
          <a:xfrm>
            <a:off x="527381" y="323078"/>
            <a:ext cx="8308975" cy="11430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r>
              <a:rPr lang="en-IE" sz="6000" dirty="0"/>
              <a:t>This isn’t easy..</a:t>
            </a:r>
          </a:p>
        </p:txBody>
      </p:sp>
      <p:sp>
        <p:nvSpPr>
          <p:cNvPr id="254" name="TextBox 51"/>
          <p:cNvSpPr txBox="1"/>
          <p:nvPr/>
        </p:nvSpPr>
        <p:spPr>
          <a:xfrm>
            <a:off x="6012162" y="1539438"/>
            <a:ext cx="1669111" cy="738664"/>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b="1" dirty="0"/>
              <a:t>Features</a:t>
            </a:r>
            <a:endParaRPr lang="en-US" b="1" dirty="0"/>
          </a:p>
          <a:p>
            <a:pPr algn="ctr"/>
            <a:r>
              <a:rPr lang="en-US" dirty="0"/>
              <a:t>Structured Data</a:t>
            </a:r>
          </a:p>
        </p:txBody>
      </p:sp>
    </p:spTree>
    <p:extLst>
      <p:ext uri="{BB962C8B-B14F-4D97-AF65-F5344CB8AC3E}">
        <p14:creationId xmlns:p14="http://schemas.microsoft.com/office/powerpoint/2010/main" val="39116757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000" dirty="0"/>
              <a:t>Text representation :</a:t>
            </a:r>
          </a:p>
        </p:txBody>
      </p:sp>
      <p:pic>
        <p:nvPicPr>
          <p:cNvPr id="4" name="Picture 3"/>
          <p:cNvPicPr>
            <a:picLocks noChangeAspect="1"/>
          </p:cNvPicPr>
          <p:nvPr/>
        </p:nvPicPr>
        <p:blipFill>
          <a:blip r:embed="rId2"/>
          <a:stretch>
            <a:fillRect/>
          </a:stretch>
        </p:blipFill>
        <p:spPr>
          <a:xfrm>
            <a:off x="551857" y="2067477"/>
            <a:ext cx="6508161" cy="3172593"/>
          </a:xfrm>
          <a:prstGeom prst="rect">
            <a:avLst/>
          </a:prstGeom>
        </p:spPr>
      </p:pic>
      <p:sp>
        <p:nvSpPr>
          <p:cNvPr id="5" name="TextBox 51"/>
          <p:cNvSpPr txBox="1"/>
          <p:nvPr/>
        </p:nvSpPr>
        <p:spPr>
          <a:xfrm>
            <a:off x="152067" y="5465587"/>
            <a:ext cx="8991933" cy="95410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800" dirty="0"/>
              <a:t>How to “decode” this into a </a:t>
            </a:r>
            <a:r>
              <a:rPr lang="en-US" sz="2800" dirty="0">
                <a:solidFill>
                  <a:srgbClr val="00B050"/>
                </a:solidFill>
              </a:rPr>
              <a:t>useful</a:t>
            </a:r>
            <a:r>
              <a:rPr lang="en-US" sz="2800" dirty="0"/>
              <a:t> row of a dataset for training?</a:t>
            </a:r>
          </a:p>
        </p:txBody>
      </p:sp>
    </p:spTree>
    <p:extLst>
      <p:ext uri="{BB962C8B-B14F-4D97-AF65-F5344CB8AC3E}">
        <p14:creationId xmlns:p14="http://schemas.microsoft.com/office/powerpoint/2010/main" val="3220197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400" dirty="0"/>
              <a:t>Text representation: Basic</a:t>
            </a:r>
          </a:p>
        </p:txBody>
      </p:sp>
      <p:sp>
        <p:nvSpPr>
          <p:cNvPr id="7" name="Right Arrow 46"/>
          <p:cNvSpPr/>
          <p:nvPr/>
        </p:nvSpPr>
        <p:spPr>
          <a:xfrm>
            <a:off x="1642708" y="3026465"/>
            <a:ext cx="668376" cy="450205"/>
          </a:xfrm>
          <a:prstGeom prst="rightArrow">
            <a:avLst>
              <a:gd name="adj1" fmla="val 62816"/>
              <a:gd name="adj2" fmla="val 48398"/>
            </a:avLst>
          </a:prstGeom>
          <a:solidFill>
            <a:schemeClr val="accent1"/>
          </a:solidFill>
          <a:ln w="19050" cap="flat" cmpd="sng" algn="ctr">
            <a:solidFill>
              <a:schemeClr val="tx1">
                <a:lumMod val="75000"/>
                <a:lumOff val="25000"/>
              </a:schemeClr>
            </a:solidFill>
            <a:prstDash val="solid"/>
            <a:round/>
            <a:headEnd type="none" w="med" len="med"/>
            <a:tailEnd type="triangle" w="med" len="med"/>
          </a:ln>
          <a:effectLst/>
        </p:spPr>
        <p:txBody>
          <a:bodyPr lIns="91431" tIns="0" rIns="91431" bIns="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US" sz="700" dirty="0">
              <a:solidFill>
                <a:schemeClr val="bg1"/>
              </a:solidFill>
            </a:endParaRPr>
          </a:p>
        </p:txBody>
      </p:sp>
      <p:sp>
        <p:nvSpPr>
          <p:cNvPr id="107" name="Right Arrow 46"/>
          <p:cNvSpPr/>
          <p:nvPr/>
        </p:nvSpPr>
        <p:spPr>
          <a:xfrm>
            <a:off x="4368577" y="3047408"/>
            <a:ext cx="668376" cy="450205"/>
          </a:xfrm>
          <a:prstGeom prst="rightArrow">
            <a:avLst>
              <a:gd name="adj1" fmla="val 62816"/>
              <a:gd name="adj2" fmla="val 48398"/>
            </a:avLst>
          </a:prstGeom>
          <a:solidFill>
            <a:schemeClr val="accent1"/>
          </a:solidFill>
          <a:ln w="19050" cap="flat" cmpd="sng" algn="ctr">
            <a:solidFill>
              <a:schemeClr val="tx1">
                <a:lumMod val="75000"/>
                <a:lumOff val="25000"/>
              </a:schemeClr>
            </a:solidFill>
            <a:prstDash val="solid"/>
            <a:round/>
            <a:headEnd type="none" w="med" len="med"/>
            <a:tailEnd type="triangle" w="med" len="med"/>
          </a:ln>
          <a:effectLst/>
        </p:spPr>
        <p:txBody>
          <a:bodyPr lIns="91431" tIns="0" rIns="91431" bIns="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US" sz="700" dirty="0">
              <a:solidFill>
                <a:schemeClr val="bg1"/>
              </a:solidFill>
            </a:endParaRPr>
          </a:p>
        </p:txBody>
      </p:sp>
      <p:sp>
        <p:nvSpPr>
          <p:cNvPr id="110" name="Rectangle 109"/>
          <p:cNvSpPr/>
          <p:nvPr/>
        </p:nvSpPr>
        <p:spPr>
          <a:xfrm>
            <a:off x="115655" y="1792187"/>
            <a:ext cx="2143407" cy="523220"/>
          </a:xfrm>
          <a:prstGeom prst="rect">
            <a:avLst/>
          </a:prstGeom>
        </p:spPr>
        <p:txBody>
          <a:bodyPr wrap="none">
            <a:spAutoFit/>
          </a:bodyPr>
          <a:lstStyle/>
          <a:p>
            <a:pPr algn="ctr"/>
            <a:r>
              <a:rPr lang="en-US" sz="2800" dirty="0"/>
              <a:t>“Documents”</a:t>
            </a:r>
          </a:p>
        </p:txBody>
      </p:sp>
      <p:grpSp>
        <p:nvGrpSpPr>
          <p:cNvPr id="112" name="Group 111"/>
          <p:cNvGrpSpPr/>
          <p:nvPr/>
        </p:nvGrpSpPr>
        <p:grpSpPr>
          <a:xfrm>
            <a:off x="179121" y="2631659"/>
            <a:ext cx="445290" cy="510094"/>
            <a:chOff x="2655299" y="4196119"/>
            <a:chExt cx="1018176" cy="1219535"/>
          </a:xfrm>
        </p:grpSpPr>
        <p:sp>
          <p:nvSpPr>
            <p:cNvPr id="141" name="Document 31"/>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142" name="Straight Connector 141"/>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43" name="Straight Connector 142"/>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44" name="Straight Connector 143"/>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45" name="Straight Connector 144"/>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46" name="Straight Connector 145"/>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13" name="Group 112"/>
          <p:cNvGrpSpPr/>
          <p:nvPr/>
        </p:nvGrpSpPr>
        <p:grpSpPr>
          <a:xfrm>
            <a:off x="217121" y="3367401"/>
            <a:ext cx="445290" cy="510094"/>
            <a:chOff x="2655299" y="4196119"/>
            <a:chExt cx="1018176" cy="1219535"/>
          </a:xfrm>
        </p:grpSpPr>
        <p:sp>
          <p:nvSpPr>
            <p:cNvPr id="135" name="Document 25"/>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136" name="Straight Connector 135"/>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37" name="Straight Connector 136"/>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38" name="Straight Connector 137"/>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39" name="Straight Connector 138"/>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40" name="Straight Connector 139"/>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14" name="Group 113"/>
          <p:cNvGrpSpPr/>
          <p:nvPr/>
        </p:nvGrpSpPr>
        <p:grpSpPr>
          <a:xfrm>
            <a:off x="900232" y="3005165"/>
            <a:ext cx="445290" cy="510094"/>
            <a:chOff x="2655299" y="4196119"/>
            <a:chExt cx="1018176" cy="1219535"/>
          </a:xfrm>
        </p:grpSpPr>
        <p:sp>
          <p:nvSpPr>
            <p:cNvPr id="129" name="Document 19"/>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130" name="Straight Connector 129"/>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31" name="Straight Connector 130"/>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32" name="Straight Connector 131"/>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33" name="Straight Connector 132"/>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34" name="Straight Connector 133"/>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15" name="Group 114"/>
          <p:cNvGrpSpPr/>
          <p:nvPr/>
        </p:nvGrpSpPr>
        <p:grpSpPr>
          <a:xfrm>
            <a:off x="1334298" y="2533591"/>
            <a:ext cx="445290" cy="510094"/>
            <a:chOff x="2655299" y="4196119"/>
            <a:chExt cx="1018176" cy="1219535"/>
          </a:xfrm>
        </p:grpSpPr>
        <p:sp>
          <p:nvSpPr>
            <p:cNvPr id="123" name="Document 13"/>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124" name="Straight Connector 123"/>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25" name="Straight Connector 124"/>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26" name="Straight Connector 125"/>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27" name="Straight Connector 126"/>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28" name="Straight Connector 127"/>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16" name="Group 115"/>
          <p:cNvGrpSpPr/>
          <p:nvPr/>
        </p:nvGrpSpPr>
        <p:grpSpPr>
          <a:xfrm>
            <a:off x="844313" y="3794382"/>
            <a:ext cx="445290" cy="510094"/>
            <a:chOff x="2655299" y="4196119"/>
            <a:chExt cx="1018176" cy="1219535"/>
          </a:xfrm>
        </p:grpSpPr>
        <p:sp>
          <p:nvSpPr>
            <p:cNvPr id="117" name="Document 7"/>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118" name="Straight Connector 117"/>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19" name="Straight Connector 118"/>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20" name="Straight Connector 119"/>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pic>
        <p:nvPicPr>
          <p:cNvPr id="148" name="Picture 147"/>
          <p:cNvPicPr>
            <a:picLocks noChangeAspect="1"/>
          </p:cNvPicPr>
          <p:nvPr/>
        </p:nvPicPr>
        <p:blipFill>
          <a:blip r:embed="rId2"/>
          <a:stretch>
            <a:fillRect/>
          </a:stretch>
        </p:blipFill>
        <p:spPr>
          <a:xfrm>
            <a:off x="2405881" y="2364821"/>
            <a:ext cx="1963068" cy="1963068"/>
          </a:xfrm>
          <a:prstGeom prst="rect">
            <a:avLst/>
          </a:prstGeom>
        </p:spPr>
      </p:pic>
      <p:sp>
        <p:nvSpPr>
          <p:cNvPr id="150" name="Rectangle 149"/>
          <p:cNvSpPr/>
          <p:nvPr/>
        </p:nvSpPr>
        <p:spPr>
          <a:xfrm>
            <a:off x="5410363" y="1641087"/>
            <a:ext cx="3300904" cy="954107"/>
          </a:xfrm>
          <a:prstGeom prst="rect">
            <a:avLst/>
          </a:prstGeom>
        </p:spPr>
        <p:txBody>
          <a:bodyPr wrap="none">
            <a:spAutoFit/>
          </a:bodyPr>
          <a:lstStyle/>
          <a:p>
            <a:pPr algn="ctr"/>
            <a:r>
              <a:rPr lang="en-US" sz="2800" dirty="0"/>
              <a:t>Separate into words</a:t>
            </a:r>
          </a:p>
          <a:p>
            <a:pPr algn="ctr"/>
            <a:r>
              <a:rPr lang="en-US" sz="2800" dirty="0"/>
              <a:t>(Or tokens/ n-grams) </a:t>
            </a:r>
          </a:p>
        </p:txBody>
      </p:sp>
      <p:sp>
        <p:nvSpPr>
          <p:cNvPr id="158" name="Rectangle 157"/>
          <p:cNvSpPr/>
          <p:nvPr/>
        </p:nvSpPr>
        <p:spPr>
          <a:xfrm>
            <a:off x="4306034" y="4151790"/>
            <a:ext cx="4997302" cy="523220"/>
          </a:xfrm>
          <a:prstGeom prst="rect">
            <a:avLst/>
          </a:prstGeom>
        </p:spPr>
        <p:txBody>
          <a:bodyPr wrap="square">
            <a:spAutoFit/>
          </a:bodyPr>
          <a:lstStyle/>
          <a:p>
            <a:pPr algn="ctr"/>
            <a:r>
              <a:rPr lang="en-US" sz="2800" dirty="0"/>
              <a:t>1 document = 1 row (= 1 vector)</a:t>
            </a:r>
          </a:p>
        </p:txBody>
      </p:sp>
      <p:graphicFrame>
        <p:nvGraphicFramePr>
          <p:cNvPr id="159" name="Table 158"/>
          <p:cNvGraphicFramePr>
            <a:graphicFrameLocks noGrp="1"/>
          </p:cNvGraphicFramePr>
          <p:nvPr>
            <p:extLst>
              <p:ext uri="{D42A27DB-BD31-4B8C-83A1-F6EECF244321}">
                <p14:modId xmlns:p14="http://schemas.microsoft.com/office/powerpoint/2010/main" val="71982277"/>
              </p:ext>
            </p:extLst>
          </p:nvPr>
        </p:nvGraphicFramePr>
        <p:xfrm>
          <a:off x="5105707" y="2568847"/>
          <a:ext cx="3578256" cy="1481801"/>
        </p:xfrm>
        <a:graphic>
          <a:graphicData uri="http://schemas.openxmlformats.org/drawingml/2006/table">
            <a:tbl>
              <a:tblPr firstRow="1" bandRow="1">
                <a:tableStyleId>{5C22544A-7EE6-4342-B048-85BDC9FD1C3A}</a:tableStyleId>
              </a:tblPr>
              <a:tblGrid>
                <a:gridCol w="223641">
                  <a:extLst>
                    <a:ext uri="{9D8B030D-6E8A-4147-A177-3AD203B41FA5}">
                      <a16:colId xmlns:a16="http://schemas.microsoft.com/office/drawing/2014/main" val="20000"/>
                    </a:ext>
                  </a:extLst>
                </a:gridCol>
                <a:gridCol w="223641">
                  <a:extLst>
                    <a:ext uri="{9D8B030D-6E8A-4147-A177-3AD203B41FA5}">
                      <a16:colId xmlns:a16="http://schemas.microsoft.com/office/drawing/2014/main" val="20001"/>
                    </a:ext>
                  </a:extLst>
                </a:gridCol>
                <a:gridCol w="223641">
                  <a:extLst>
                    <a:ext uri="{9D8B030D-6E8A-4147-A177-3AD203B41FA5}">
                      <a16:colId xmlns:a16="http://schemas.microsoft.com/office/drawing/2014/main" val="20002"/>
                    </a:ext>
                  </a:extLst>
                </a:gridCol>
                <a:gridCol w="223641">
                  <a:extLst>
                    <a:ext uri="{9D8B030D-6E8A-4147-A177-3AD203B41FA5}">
                      <a16:colId xmlns:a16="http://schemas.microsoft.com/office/drawing/2014/main" val="20003"/>
                    </a:ext>
                  </a:extLst>
                </a:gridCol>
                <a:gridCol w="223641">
                  <a:extLst>
                    <a:ext uri="{9D8B030D-6E8A-4147-A177-3AD203B41FA5}">
                      <a16:colId xmlns:a16="http://schemas.microsoft.com/office/drawing/2014/main" val="20004"/>
                    </a:ext>
                  </a:extLst>
                </a:gridCol>
                <a:gridCol w="223641">
                  <a:extLst>
                    <a:ext uri="{9D8B030D-6E8A-4147-A177-3AD203B41FA5}">
                      <a16:colId xmlns:a16="http://schemas.microsoft.com/office/drawing/2014/main" val="20005"/>
                    </a:ext>
                  </a:extLst>
                </a:gridCol>
                <a:gridCol w="223641">
                  <a:extLst>
                    <a:ext uri="{9D8B030D-6E8A-4147-A177-3AD203B41FA5}">
                      <a16:colId xmlns:a16="http://schemas.microsoft.com/office/drawing/2014/main" val="20006"/>
                    </a:ext>
                  </a:extLst>
                </a:gridCol>
                <a:gridCol w="223641">
                  <a:extLst>
                    <a:ext uri="{9D8B030D-6E8A-4147-A177-3AD203B41FA5}">
                      <a16:colId xmlns:a16="http://schemas.microsoft.com/office/drawing/2014/main" val="20007"/>
                    </a:ext>
                  </a:extLst>
                </a:gridCol>
                <a:gridCol w="223641">
                  <a:extLst>
                    <a:ext uri="{9D8B030D-6E8A-4147-A177-3AD203B41FA5}">
                      <a16:colId xmlns:a16="http://schemas.microsoft.com/office/drawing/2014/main" val="20008"/>
                    </a:ext>
                  </a:extLst>
                </a:gridCol>
                <a:gridCol w="223641">
                  <a:extLst>
                    <a:ext uri="{9D8B030D-6E8A-4147-A177-3AD203B41FA5}">
                      <a16:colId xmlns:a16="http://schemas.microsoft.com/office/drawing/2014/main" val="20009"/>
                    </a:ext>
                  </a:extLst>
                </a:gridCol>
                <a:gridCol w="223641">
                  <a:extLst>
                    <a:ext uri="{9D8B030D-6E8A-4147-A177-3AD203B41FA5}">
                      <a16:colId xmlns:a16="http://schemas.microsoft.com/office/drawing/2014/main" val="20010"/>
                    </a:ext>
                  </a:extLst>
                </a:gridCol>
                <a:gridCol w="223641">
                  <a:extLst>
                    <a:ext uri="{9D8B030D-6E8A-4147-A177-3AD203B41FA5}">
                      <a16:colId xmlns:a16="http://schemas.microsoft.com/office/drawing/2014/main" val="20011"/>
                    </a:ext>
                  </a:extLst>
                </a:gridCol>
                <a:gridCol w="223641">
                  <a:extLst>
                    <a:ext uri="{9D8B030D-6E8A-4147-A177-3AD203B41FA5}">
                      <a16:colId xmlns:a16="http://schemas.microsoft.com/office/drawing/2014/main" val="20012"/>
                    </a:ext>
                  </a:extLst>
                </a:gridCol>
                <a:gridCol w="223641">
                  <a:extLst>
                    <a:ext uri="{9D8B030D-6E8A-4147-A177-3AD203B41FA5}">
                      <a16:colId xmlns:a16="http://schemas.microsoft.com/office/drawing/2014/main" val="20013"/>
                    </a:ext>
                  </a:extLst>
                </a:gridCol>
                <a:gridCol w="223641">
                  <a:extLst>
                    <a:ext uri="{9D8B030D-6E8A-4147-A177-3AD203B41FA5}">
                      <a16:colId xmlns:a16="http://schemas.microsoft.com/office/drawing/2014/main" val="20014"/>
                    </a:ext>
                  </a:extLst>
                </a:gridCol>
                <a:gridCol w="223641">
                  <a:extLst>
                    <a:ext uri="{9D8B030D-6E8A-4147-A177-3AD203B41FA5}">
                      <a16:colId xmlns:a16="http://schemas.microsoft.com/office/drawing/2014/main" val="20015"/>
                    </a:ext>
                  </a:extLst>
                </a:gridCol>
              </a:tblGrid>
              <a:tr h="401865">
                <a:tc>
                  <a:txBody>
                    <a:bodyPr/>
                    <a:lstStyle/>
                    <a:p>
                      <a:endParaRPr lang="en-US" sz="1000" dirty="0"/>
                    </a:p>
                  </a:txBody>
                  <a:tcPr marL="82769" marR="82769" marT="41384" marB="41384">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sz="1000" dirty="0">
                          <a:solidFill>
                            <a:schemeClr val="bg1"/>
                          </a:solidFill>
                        </a:rPr>
                        <a:t>the</a:t>
                      </a:r>
                    </a:p>
                  </a:txBody>
                  <a:tcPr marL="82769" marR="82769" marT="41384" marB="41384" vert="vert"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r>
                        <a:rPr lang="en-US" sz="1000" dirty="0">
                          <a:solidFill>
                            <a:schemeClr val="bg1"/>
                          </a:solidFill>
                        </a:rPr>
                        <a:t>patient</a:t>
                      </a:r>
                    </a:p>
                  </a:txBody>
                  <a:tcPr marL="82769" marR="82769" marT="41384" marB="41384" vert="vert" anchor="ct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r>
                        <a:rPr lang="en-US" sz="1000" dirty="0">
                          <a:solidFill>
                            <a:schemeClr val="bg1"/>
                          </a:solidFill>
                        </a:rPr>
                        <a:t>Is</a:t>
                      </a:r>
                    </a:p>
                  </a:txBody>
                  <a:tcPr marL="82769" marR="82769" marT="41384" marB="41384" vert="vert" anchor="ct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r>
                        <a:rPr lang="en-US" sz="1000" dirty="0">
                          <a:solidFill>
                            <a:schemeClr val="bg1"/>
                          </a:solidFill>
                        </a:rPr>
                        <a:t>a</a:t>
                      </a:r>
                    </a:p>
                  </a:txBody>
                  <a:tcPr marL="82769" marR="82769" marT="41384" marB="41384" vert="vert" anchor="ct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r>
                        <a:rPr lang="en-US" sz="1000" dirty="0">
                          <a:solidFill>
                            <a:schemeClr val="bg1"/>
                          </a:solidFill>
                        </a:rPr>
                        <a:t>male</a:t>
                      </a:r>
                    </a:p>
                  </a:txBody>
                  <a:tcPr marL="82769" marR="82769" marT="41384" marB="41384" vert="vert" anchor="ct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r>
                        <a:rPr lang="en-US" sz="1000" dirty="0">
                          <a:solidFill>
                            <a:schemeClr val="bg1"/>
                          </a:solidFill>
                        </a:rPr>
                        <a:t>with</a:t>
                      </a:r>
                    </a:p>
                  </a:txBody>
                  <a:tcPr marL="82769" marR="82769" marT="41384" marB="41384" vert="vert" anchor="ct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r>
                        <a:rPr lang="en-US" sz="1000" dirty="0">
                          <a:solidFill>
                            <a:schemeClr val="bg1"/>
                          </a:solidFill>
                        </a:rPr>
                        <a:t>history</a:t>
                      </a:r>
                    </a:p>
                  </a:txBody>
                  <a:tcPr marL="82769" marR="82769" marT="41384" marB="41384" vert="vert" anchor="ct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r>
                        <a:rPr lang="en-US" sz="1000" dirty="0">
                          <a:solidFill>
                            <a:schemeClr val="bg1"/>
                          </a:solidFill>
                        </a:rPr>
                        <a:t>of</a:t>
                      </a:r>
                    </a:p>
                  </a:txBody>
                  <a:tcPr marL="82769" marR="82769" marT="41384" marB="41384" vert="vert" anchor="ct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r>
                        <a:rPr lang="en-US" sz="1000" dirty="0">
                          <a:solidFill>
                            <a:schemeClr val="bg1"/>
                          </a:solidFill>
                        </a:rPr>
                        <a:t>diabetes</a:t>
                      </a:r>
                    </a:p>
                  </a:txBody>
                  <a:tcPr marL="82769" marR="82769" marT="41384" marB="41384" vert="vert" anchor="ct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r>
                        <a:rPr lang="en-US" sz="1000" dirty="0">
                          <a:solidFill>
                            <a:schemeClr val="bg1"/>
                          </a:solidFill>
                        </a:rPr>
                        <a:t>hypertension</a:t>
                      </a:r>
                    </a:p>
                  </a:txBody>
                  <a:tcPr marL="82769" marR="82769" marT="41384" marB="41384" vert="vert" anchor="ct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r>
                        <a:rPr lang="en-US" sz="1000" dirty="0">
                          <a:solidFill>
                            <a:schemeClr val="bg1"/>
                          </a:solidFill>
                        </a:rPr>
                        <a:t>and</a:t>
                      </a:r>
                    </a:p>
                  </a:txBody>
                  <a:tcPr marL="82769" marR="82769" marT="41384" marB="41384" vert="vert" anchor="ct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r>
                        <a:rPr lang="en-US" sz="1000" dirty="0">
                          <a:solidFill>
                            <a:schemeClr val="bg1"/>
                          </a:solidFill>
                        </a:rPr>
                        <a:t>CAD</a:t>
                      </a:r>
                    </a:p>
                  </a:txBody>
                  <a:tcPr marL="82769" marR="82769" marT="41384" marB="41384" vert="vert" anchor="ct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r>
                        <a:rPr lang="en-US" sz="1000" dirty="0">
                          <a:solidFill>
                            <a:schemeClr val="bg1"/>
                          </a:solidFill>
                        </a:rPr>
                        <a:t>presented</a:t>
                      </a:r>
                    </a:p>
                  </a:txBody>
                  <a:tcPr marL="82769" marR="82769" marT="41384" marB="41384" vert="vert" anchor="ct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r>
                        <a:rPr lang="en-US" sz="1000" dirty="0">
                          <a:solidFill>
                            <a:schemeClr val="bg1"/>
                          </a:solidFill>
                        </a:rPr>
                        <a:t>no</a:t>
                      </a:r>
                    </a:p>
                  </a:txBody>
                  <a:tcPr marL="82769" marR="82769" marT="41384" marB="41384" vert="vert" anchor="ct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r>
                        <a:rPr lang="en-US" sz="1000" dirty="0">
                          <a:solidFill>
                            <a:schemeClr val="bg1"/>
                          </a:solidFill>
                        </a:rPr>
                        <a:t>signs</a:t>
                      </a:r>
                    </a:p>
                  </a:txBody>
                  <a:tcPr marL="82769" marR="82769" marT="41384" marB="41384" vert="vert" anchor="ct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493540">
                <a:tc>
                  <a:txBody>
                    <a:bodyPr/>
                    <a:lstStyle/>
                    <a:p>
                      <a:r>
                        <a:rPr lang="en-US" sz="1000" dirty="0"/>
                        <a:t>PR1</a:t>
                      </a:r>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r>
                        <a:rPr lang="en-US" sz="1000" dirty="0"/>
                        <a:t>1</a:t>
                      </a:r>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1000" dirty="0"/>
                        <a:t>1</a:t>
                      </a:r>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1000" dirty="0"/>
                        <a:t>1</a:t>
                      </a:r>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1000" dirty="0"/>
                        <a:t>2</a:t>
                      </a:r>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1000" dirty="0"/>
                        <a:t>1</a:t>
                      </a:r>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1000" dirty="0"/>
                        <a:t>1</a:t>
                      </a:r>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1000" dirty="0"/>
                        <a:t>1</a:t>
                      </a:r>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1000" dirty="0"/>
                        <a:t>1</a:t>
                      </a:r>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1000" dirty="0"/>
                        <a:t>1</a:t>
                      </a:r>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1000" dirty="0"/>
                        <a:t>1</a:t>
                      </a:r>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1000" dirty="0"/>
                        <a:t>1</a:t>
                      </a:r>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1000" dirty="0"/>
                        <a:t>1</a:t>
                      </a:r>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endParaRPr lang="en-US" sz="1000" dirty="0"/>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endParaRPr lang="en-US" sz="1000" dirty="0"/>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endParaRPr lang="en-US" sz="1000" dirty="0"/>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93540">
                <a:tc>
                  <a:txBody>
                    <a:bodyPr/>
                    <a:lstStyle/>
                    <a:p>
                      <a:r>
                        <a:rPr lang="en-US" sz="1000" dirty="0"/>
                        <a:t>PR2</a:t>
                      </a:r>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r>
                        <a:rPr lang="en-US" sz="1000" dirty="0"/>
                        <a:t>1</a:t>
                      </a:r>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1000" dirty="0"/>
                        <a:t>1</a:t>
                      </a:r>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endParaRPr lang="en-US" sz="1000" dirty="0"/>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endParaRPr lang="en-US" sz="1000" dirty="0"/>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endParaRPr lang="en-US" sz="1000" dirty="0"/>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1000" dirty="0"/>
                        <a:t>1</a:t>
                      </a:r>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endParaRPr lang="en-US" sz="1000" dirty="0"/>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1000" dirty="0"/>
                        <a:t>1</a:t>
                      </a:r>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endParaRPr lang="en-US" sz="1000" dirty="0"/>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endParaRPr lang="en-US" sz="1000" dirty="0"/>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endParaRPr lang="en-US" sz="1000" dirty="0"/>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1000" dirty="0"/>
                        <a:t>1</a:t>
                      </a:r>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1000" dirty="0"/>
                        <a:t>1</a:t>
                      </a:r>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1000" dirty="0"/>
                        <a:t>1</a:t>
                      </a:r>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1000" dirty="0"/>
                        <a:t>1</a:t>
                      </a:r>
                    </a:p>
                  </a:txBody>
                  <a:tcPr marL="82769" marR="82769" marT="41384" marB="41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162" name="Rectangle 161"/>
          <p:cNvSpPr/>
          <p:nvPr/>
        </p:nvSpPr>
        <p:spPr>
          <a:xfrm>
            <a:off x="217564" y="6101803"/>
            <a:ext cx="8183533" cy="523220"/>
          </a:xfrm>
          <a:prstGeom prst="rect">
            <a:avLst/>
          </a:prstGeom>
        </p:spPr>
        <p:txBody>
          <a:bodyPr wrap="square">
            <a:spAutoFit/>
          </a:bodyPr>
          <a:lstStyle/>
          <a:p>
            <a:r>
              <a:rPr lang="en-US" sz="2800" dirty="0"/>
              <a:t>Which words occur, how often in each doc</a:t>
            </a:r>
          </a:p>
        </p:txBody>
      </p:sp>
      <p:pic>
        <p:nvPicPr>
          <p:cNvPr id="164" name="Picture 163"/>
          <p:cNvPicPr>
            <a:picLocks noChangeAspect="1"/>
          </p:cNvPicPr>
          <p:nvPr/>
        </p:nvPicPr>
        <p:blipFill>
          <a:blip r:embed="rId3"/>
          <a:stretch>
            <a:fillRect/>
          </a:stretch>
        </p:blipFill>
        <p:spPr>
          <a:xfrm>
            <a:off x="8683963" y="3009355"/>
            <a:ext cx="423752" cy="467315"/>
          </a:xfrm>
          <a:prstGeom prst="rect">
            <a:avLst/>
          </a:prstGeom>
        </p:spPr>
      </p:pic>
      <p:pic>
        <p:nvPicPr>
          <p:cNvPr id="166" name="Picture 165"/>
          <p:cNvPicPr>
            <a:picLocks noChangeAspect="1"/>
          </p:cNvPicPr>
          <p:nvPr/>
        </p:nvPicPr>
        <p:blipFill>
          <a:blip r:embed="rId4"/>
          <a:stretch>
            <a:fillRect/>
          </a:stretch>
        </p:blipFill>
        <p:spPr>
          <a:xfrm>
            <a:off x="8708853" y="3515259"/>
            <a:ext cx="435147" cy="435147"/>
          </a:xfrm>
          <a:prstGeom prst="rect">
            <a:avLst/>
          </a:prstGeom>
        </p:spPr>
      </p:pic>
      <p:sp>
        <p:nvSpPr>
          <p:cNvPr id="168" name="Rectangle 167"/>
          <p:cNvSpPr/>
          <p:nvPr/>
        </p:nvSpPr>
        <p:spPr>
          <a:xfrm>
            <a:off x="-1587359" y="5511426"/>
            <a:ext cx="8183533" cy="523220"/>
          </a:xfrm>
          <a:prstGeom prst="rect">
            <a:avLst/>
          </a:prstGeom>
        </p:spPr>
        <p:txBody>
          <a:bodyPr wrap="square">
            <a:spAutoFit/>
          </a:bodyPr>
          <a:lstStyle/>
          <a:p>
            <a:pPr algn="ctr"/>
            <a:r>
              <a:rPr lang="en-US" sz="2800" dirty="0"/>
              <a:t>Structured data set for training</a:t>
            </a:r>
          </a:p>
        </p:txBody>
      </p:sp>
      <p:pic>
        <p:nvPicPr>
          <p:cNvPr id="170" name="Picture 169"/>
          <p:cNvPicPr>
            <a:picLocks noChangeAspect="1"/>
          </p:cNvPicPr>
          <p:nvPr/>
        </p:nvPicPr>
        <p:blipFill>
          <a:blip r:embed="rId5"/>
          <a:stretch>
            <a:fillRect/>
          </a:stretch>
        </p:blipFill>
        <p:spPr>
          <a:xfrm>
            <a:off x="4872903" y="5452555"/>
            <a:ext cx="573262" cy="544309"/>
          </a:xfrm>
          <a:prstGeom prst="rect">
            <a:avLst/>
          </a:prstGeom>
        </p:spPr>
      </p:pic>
      <p:pic>
        <p:nvPicPr>
          <p:cNvPr id="172" name="Picture 171"/>
          <p:cNvPicPr>
            <a:picLocks noChangeAspect="1"/>
          </p:cNvPicPr>
          <p:nvPr/>
        </p:nvPicPr>
        <p:blipFill>
          <a:blip r:embed="rId5"/>
          <a:stretch>
            <a:fillRect/>
          </a:stretch>
        </p:blipFill>
        <p:spPr>
          <a:xfrm>
            <a:off x="6596174" y="6034646"/>
            <a:ext cx="573262" cy="544309"/>
          </a:xfrm>
          <a:prstGeom prst="rect">
            <a:avLst/>
          </a:prstGeom>
        </p:spPr>
      </p:pic>
      <p:sp>
        <p:nvSpPr>
          <p:cNvPr id="51" name="Rectangle 50"/>
          <p:cNvSpPr/>
          <p:nvPr/>
        </p:nvSpPr>
        <p:spPr>
          <a:xfrm>
            <a:off x="4558184" y="4620065"/>
            <a:ext cx="4997302" cy="461665"/>
          </a:xfrm>
          <a:prstGeom prst="rect">
            <a:avLst/>
          </a:prstGeom>
        </p:spPr>
        <p:txBody>
          <a:bodyPr wrap="square">
            <a:spAutoFit/>
          </a:bodyPr>
          <a:lstStyle/>
          <a:p>
            <a:pPr algn="ctr"/>
            <a:r>
              <a:rPr lang="en-US" sz="2400" dirty="0"/>
              <a:t>Feature reduction/redundancy</a:t>
            </a:r>
            <a:endParaRPr lang="en-US" sz="2800" dirty="0"/>
          </a:p>
        </p:txBody>
      </p:sp>
    </p:spTree>
    <p:extLst>
      <p:ext uri="{BB962C8B-B14F-4D97-AF65-F5344CB8AC3E}">
        <p14:creationId xmlns:p14="http://schemas.microsoft.com/office/powerpoint/2010/main" val="127864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74981" y="348398"/>
            <a:ext cx="8308975" cy="1143000"/>
          </a:xfrm>
        </p:spPr>
        <p:txBody>
          <a:bodyPr/>
          <a:lstStyle/>
          <a:p>
            <a:r>
              <a:rPr lang="en-IE" sz="4400" dirty="0"/>
              <a:t>Text representation: Basic</a:t>
            </a:r>
          </a:p>
        </p:txBody>
      </p:sp>
      <p:sp>
        <p:nvSpPr>
          <p:cNvPr id="10" name="Rectangle 9"/>
          <p:cNvSpPr/>
          <p:nvPr/>
        </p:nvSpPr>
        <p:spPr>
          <a:xfrm>
            <a:off x="374981" y="2198364"/>
            <a:ext cx="6274984" cy="584775"/>
          </a:xfrm>
          <a:prstGeom prst="rect">
            <a:avLst/>
          </a:prstGeom>
        </p:spPr>
        <p:txBody>
          <a:bodyPr wrap="square">
            <a:spAutoFit/>
          </a:bodyPr>
          <a:lstStyle/>
          <a:p>
            <a:r>
              <a:rPr lang="en-US" sz="3200" dirty="0"/>
              <a:t>But </a:t>
            </a:r>
            <a:r>
              <a:rPr lang="en-US" sz="3200" i="1" dirty="0"/>
              <a:t>semantics </a:t>
            </a:r>
            <a:r>
              <a:rPr lang="en-US" sz="3200" dirty="0"/>
              <a:t>are often lost</a:t>
            </a:r>
          </a:p>
        </p:txBody>
      </p:sp>
      <p:sp>
        <p:nvSpPr>
          <p:cNvPr id="13" name="Rectangle 12"/>
          <p:cNvSpPr/>
          <p:nvPr/>
        </p:nvSpPr>
        <p:spPr>
          <a:xfrm>
            <a:off x="340239" y="3404246"/>
            <a:ext cx="4915091" cy="2246769"/>
          </a:xfrm>
          <a:prstGeom prst="rect">
            <a:avLst/>
          </a:prstGeom>
        </p:spPr>
        <p:txBody>
          <a:bodyPr wrap="square">
            <a:spAutoFit/>
          </a:bodyPr>
          <a:lstStyle/>
          <a:p>
            <a:r>
              <a:rPr lang="en-US" sz="2800" dirty="0"/>
              <a:t>“Man bites dog”</a:t>
            </a:r>
          </a:p>
          <a:p>
            <a:endParaRPr lang="en-US" sz="2800" dirty="0"/>
          </a:p>
          <a:p>
            <a:endParaRPr lang="en-US" sz="2800" dirty="0"/>
          </a:p>
          <a:p>
            <a:endParaRPr lang="en-US" sz="2800" dirty="0"/>
          </a:p>
          <a:p>
            <a:r>
              <a:rPr lang="en-US" sz="2800" dirty="0"/>
              <a:t>“Dog bites man”</a:t>
            </a:r>
          </a:p>
        </p:txBody>
      </p:sp>
      <p:graphicFrame>
        <p:nvGraphicFramePr>
          <p:cNvPr id="14" name="Table 13"/>
          <p:cNvGraphicFramePr>
            <a:graphicFrameLocks noGrp="1"/>
          </p:cNvGraphicFramePr>
          <p:nvPr>
            <p:extLst>
              <p:ext uri="{D42A27DB-BD31-4B8C-83A1-F6EECF244321}">
                <p14:modId xmlns:p14="http://schemas.microsoft.com/office/powerpoint/2010/main" val="1352395903"/>
              </p:ext>
            </p:extLst>
          </p:nvPr>
        </p:nvGraphicFramePr>
        <p:xfrm>
          <a:off x="3048000" y="3780081"/>
          <a:ext cx="5000847" cy="1145724"/>
        </p:xfrm>
        <a:graphic>
          <a:graphicData uri="http://schemas.openxmlformats.org/drawingml/2006/table">
            <a:tbl>
              <a:tblPr firstRow="1" bandRow="1">
                <a:tableStyleId>{2D5ABB26-0587-4C30-8999-92F81FD0307C}</a:tableStyleId>
              </a:tblPr>
              <a:tblGrid>
                <a:gridCol w="1666949">
                  <a:extLst>
                    <a:ext uri="{9D8B030D-6E8A-4147-A177-3AD203B41FA5}">
                      <a16:colId xmlns:a16="http://schemas.microsoft.com/office/drawing/2014/main" val="4258903051"/>
                    </a:ext>
                  </a:extLst>
                </a:gridCol>
                <a:gridCol w="1666949">
                  <a:extLst>
                    <a:ext uri="{9D8B030D-6E8A-4147-A177-3AD203B41FA5}">
                      <a16:colId xmlns:a16="http://schemas.microsoft.com/office/drawing/2014/main" val="596994817"/>
                    </a:ext>
                  </a:extLst>
                </a:gridCol>
                <a:gridCol w="1666949">
                  <a:extLst>
                    <a:ext uri="{9D8B030D-6E8A-4147-A177-3AD203B41FA5}">
                      <a16:colId xmlns:a16="http://schemas.microsoft.com/office/drawing/2014/main" val="3544239288"/>
                    </a:ext>
                  </a:extLst>
                </a:gridCol>
              </a:tblGrid>
              <a:tr h="311947">
                <a:tc>
                  <a:txBody>
                    <a:bodyPr/>
                    <a:lstStyle/>
                    <a:p>
                      <a:r>
                        <a:rPr lang="en-IE" dirty="0"/>
                        <a:t>Man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IE" dirty="0"/>
                        <a:t>Bites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IE" dirty="0"/>
                        <a:t>dog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693612387"/>
                  </a:ext>
                </a:extLst>
              </a:tr>
              <a:tr h="311947">
                <a:tc>
                  <a:txBody>
                    <a:bodyPr/>
                    <a:lstStyle/>
                    <a:p>
                      <a:r>
                        <a:rPr lang="en-IE"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IE"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IE"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5962306"/>
                  </a:ext>
                </a:extLst>
              </a:tr>
              <a:tr h="414204">
                <a:tc>
                  <a:txBody>
                    <a:bodyPr/>
                    <a:lstStyle/>
                    <a:p>
                      <a:r>
                        <a:rPr lang="en-IE"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IE"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IE"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3000228044"/>
                  </a:ext>
                </a:extLst>
              </a:tr>
            </a:tbl>
          </a:graphicData>
        </a:graphic>
      </p:graphicFrame>
      <p:cxnSp>
        <p:nvCxnSpPr>
          <p:cNvPr id="16" name="Straight Arrow Connector 15"/>
          <p:cNvCxnSpPr>
            <a:cxnSpLocks/>
          </p:cNvCxnSpPr>
          <p:nvPr/>
        </p:nvCxnSpPr>
        <p:spPr>
          <a:xfrm>
            <a:off x="1435395" y="3891516"/>
            <a:ext cx="1477926" cy="393405"/>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cxnSpLocks/>
          </p:cNvCxnSpPr>
          <p:nvPr/>
        </p:nvCxnSpPr>
        <p:spPr>
          <a:xfrm flipV="1">
            <a:off x="1587795" y="4818178"/>
            <a:ext cx="1460205" cy="286263"/>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920984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74981" y="2198364"/>
            <a:ext cx="6274984" cy="523220"/>
          </a:xfrm>
          <a:prstGeom prst="rect">
            <a:avLst/>
          </a:prstGeom>
        </p:spPr>
        <p:txBody>
          <a:bodyPr wrap="square">
            <a:spAutoFit/>
          </a:bodyPr>
          <a:lstStyle/>
          <a:p>
            <a:r>
              <a:rPr lang="en-US" sz="2800" dirty="0"/>
              <a:t>But </a:t>
            </a:r>
            <a:r>
              <a:rPr lang="en-US" sz="2800" i="1" dirty="0"/>
              <a:t>semantics </a:t>
            </a:r>
            <a:r>
              <a:rPr lang="en-US" sz="2800" dirty="0"/>
              <a:t>are often lost</a:t>
            </a:r>
          </a:p>
        </p:txBody>
      </p:sp>
      <p:sp>
        <p:nvSpPr>
          <p:cNvPr id="13" name="Rectangle 12"/>
          <p:cNvSpPr/>
          <p:nvPr/>
        </p:nvSpPr>
        <p:spPr>
          <a:xfrm>
            <a:off x="340239" y="3404246"/>
            <a:ext cx="4915091" cy="2246769"/>
          </a:xfrm>
          <a:prstGeom prst="rect">
            <a:avLst/>
          </a:prstGeom>
        </p:spPr>
        <p:txBody>
          <a:bodyPr wrap="square">
            <a:spAutoFit/>
          </a:bodyPr>
          <a:lstStyle/>
          <a:p>
            <a:r>
              <a:rPr lang="en-US" sz="2800" dirty="0"/>
              <a:t>“Man bites dog”</a:t>
            </a:r>
          </a:p>
          <a:p>
            <a:endParaRPr lang="en-US" sz="2800" dirty="0"/>
          </a:p>
          <a:p>
            <a:endParaRPr lang="en-US" sz="2800" dirty="0"/>
          </a:p>
          <a:p>
            <a:endParaRPr lang="en-US" sz="2800" dirty="0"/>
          </a:p>
          <a:p>
            <a:r>
              <a:rPr lang="en-US" sz="2800" dirty="0"/>
              <a:t>“Dog bites man”</a:t>
            </a:r>
          </a:p>
        </p:txBody>
      </p:sp>
      <p:graphicFrame>
        <p:nvGraphicFramePr>
          <p:cNvPr id="14" name="Table 13"/>
          <p:cNvGraphicFramePr>
            <a:graphicFrameLocks noGrp="1"/>
          </p:cNvGraphicFramePr>
          <p:nvPr>
            <p:extLst>
              <p:ext uri="{D42A27DB-BD31-4B8C-83A1-F6EECF244321}">
                <p14:modId xmlns:p14="http://schemas.microsoft.com/office/powerpoint/2010/main" val="940629919"/>
              </p:ext>
            </p:extLst>
          </p:nvPr>
        </p:nvGraphicFramePr>
        <p:xfrm>
          <a:off x="3048000" y="3780081"/>
          <a:ext cx="5000847" cy="1145724"/>
        </p:xfrm>
        <a:graphic>
          <a:graphicData uri="http://schemas.openxmlformats.org/drawingml/2006/table">
            <a:tbl>
              <a:tblPr firstRow="1" bandRow="1">
                <a:tableStyleId>{2D5ABB26-0587-4C30-8999-92F81FD0307C}</a:tableStyleId>
              </a:tblPr>
              <a:tblGrid>
                <a:gridCol w="1666949">
                  <a:extLst>
                    <a:ext uri="{9D8B030D-6E8A-4147-A177-3AD203B41FA5}">
                      <a16:colId xmlns:a16="http://schemas.microsoft.com/office/drawing/2014/main" val="4258903051"/>
                    </a:ext>
                  </a:extLst>
                </a:gridCol>
                <a:gridCol w="1666949">
                  <a:extLst>
                    <a:ext uri="{9D8B030D-6E8A-4147-A177-3AD203B41FA5}">
                      <a16:colId xmlns:a16="http://schemas.microsoft.com/office/drawing/2014/main" val="596994817"/>
                    </a:ext>
                  </a:extLst>
                </a:gridCol>
                <a:gridCol w="1666949">
                  <a:extLst>
                    <a:ext uri="{9D8B030D-6E8A-4147-A177-3AD203B41FA5}">
                      <a16:colId xmlns:a16="http://schemas.microsoft.com/office/drawing/2014/main" val="3544239288"/>
                    </a:ext>
                  </a:extLst>
                </a:gridCol>
              </a:tblGrid>
              <a:tr h="311947">
                <a:tc>
                  <a:txBody>
                    <a:bodyPr/>
                    <a:lstStyle/>
                    <a:p>
                      <a:r>
                        <a:rPr lang="en-IE" dirty="0"/>
                        <a:t>Man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IE" dirty="0"/>
                        <a:t>Bites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IE" dirty="0"/>
                        <a:t>dog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693612387"/>
                  </a:ext>
                </a:extLst>
              </a:tr>
              <a:tr h="311947">
                <a:tc>
                  <a:txBody>
                    <a:bodyPr/>
                    <a:lstStyle/>
                    <a:p>
                      <a:r>
                        <a:rPr lang="en-IE"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IE"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IE"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5962306"/>
                  </a:ext>
                </a:extLst>
              </a:tr>
              <a:tr h="414204">
                <a:tc>
                  <a:txBody>
                    <a:bodyPr/>
                    <a:lstStyle/>
                    <a:p>
                      <a:r>
                        <a:rPr lang="en-IE"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IE"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IE"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3000228044"/>
                  </a:ext>
                </a:extLst>
              </a:tr>
            </a:tbl>
          </a:graphicData>
        </a:graphic>
      </p:graphicFrame>
      <p:cxnSp>
        <p:nvCxnSpPr>
          <p:cNvPr id="15" name="Straight Arrow Connector 14"/>
          <p:cNvCxnSpPr>
            <a:cxnSpLocks/>
          </p:cNvCxnSpPr>
          <p:nvPr/>
        </p:nvCxnSpPr>
        <p:spPr>
          <a:xfrm>
            <a:off x="1435395" y="3891516"/>
            <a:ext cx="1477926" cy="393405"/>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cxnSpLocks/>
          </p:cNvCxnSpPr>
          <p:nvPr/>
        </p:nvCxnSpPr>
        <p:spPr>
          <a:xfrm flipV="1">
            <a:off x="1587795" y="4818178"/>
            <a:ext cx="1460205" cy="286263"/>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437701" y="5963902"/>
            <a:ext cx="8183533" cy="707886"/>
          </a:xfrm>
          <a:prstGeom prst="rect">
            <a:avLst/>
          </a:prstGeom>
        </p:spPr>
        <p:txBody>
          <a:bodyPr wrap="square">
            <a:spAutoFit/>
          </a:bodyPr>
          <a:lstStyle/>
          <a:p>
            <a:pPr algn="ctr"/>
            <a:r>
              <a:rPr lang="en-US" sz="4000" dirty="0">
                <a:solidFill>
                  <a:srgbClr val="0070C0"/>
                </a:solidFill>
              </a:rPr>
              <a:t>Enter: </a:t>
            </a:r>
            <a:r>
              <a:rPr lang="en-US" sz="4000" b="1" dirty="0">
                <a:solidFill>
                  <a:srgbClr val="0070C0"/>
                </a:solidFill>
              </a:rPr>
              <a:t>Natural Language Processing</a:t>
            </a:r>
          </a:p>
        </p:txBody>
      </p:sp>
      <p:sp>
        <p:nvSpPr>
          <p:cNvPr id="20" name="Title 1"/>
          <p:cNvSpPr>
            <a:spLocks noGrp="1"/>
          </p:cNvSpPr>
          <p:nvPr>
            <p:ph type="title"/>
          </p:nvPr>
        </p:nvSpPr>
        <p:spPr>
          <a:xfrm>
            <a:off x="374981" y="348398"/>
            <a:ext cx="8308975" cy="1143000"/>
          </a:xfrm>
        </p:spPr>
        <p:txBody>
          <a:bodyPr/>
          <a:lstStyle/>
          <a:p>
            <a:r>
              <a:rPr lang="en-IE" sz="4400" dirty="0"/>
              <a:t>Text representation: Basic</a:t>
            </a:r>
          </a:p>
        </p:txBody>
      </p:sp>
    </p:spTree>
    <p:extLst>
      <p:ext uri="{BB962C8B-B14F-4D97-AF65-F5344CB8AC3E}">
        <p14:creationId xmlns:p14="http://schemas.microsoft.com/office/powerpoint/2010/main" val="2638351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8688" y="197454"/>
            <a:ext cx="8308975" cy="1143000"/>
          </a:xfrm>
        </p:spPr>
        <p:txBody>
          <a:bodyPr/>
          <a:lstStyle/>
          <a:p>
            <a:r>
              <a:rPr lang="en-IE" sz="4000" dirty="0"/>
              <a:t>Natural Language processing</a:t>
            </a:r>
          </a:p>
        </p:txBody>
      </p:sp>
      <p:sp>
        <p:nvSpPr>
          <p:cNvPr id="5" name="Rectangle 4"/>
          <p:cNvSpPr/>
          <p:nvPr/>
        </p:nvSpPr>
        <p:spPr>
          <a:xfrm>
            <a:off x="468495" y="1674786"/>
            <a:ext cx="7655442" cy="523220"/>
          </a:xfrm>
          <a:prstGeom prst="rect">
            <a:avLst/>
          </a:prstGeom>
        </p:spPr>
        <p:txBody>
          <a:bodyPr wrap="square">
            <a:spAutoFit/>
          </a:bodyPr>
          <a:lstStyle/>
          <a:p>
            <a:r>
              <a:rPr lang="en-US" sz="2800" dirty="0"/>
              <a:t>More powerful drilling into the actual </a:t>
            </a:r>
            <a:r>
              <a:rPr lang="en-US" sz="2800" i="1" u="sng" dirty="0"/>
              <a:t>meaning</a:t>
            </a:r>
          </a:p>
        </p:txBody>
      </p:sp>
      <p:sp>
        <p:nvSpPr>
          <p:cNvPr id="8" name="Rectangle 7"/>
          <p:cNvSpPr/>
          <p:nvPr/>
        </p:nvSpPr>
        <p:spPr>
          <a:xfrm>
            <a:off x="568829" y="2177779"/>
            <a:ext cx="7655442" cy="1815882"/>
          </a:xfrm>
          <a:prstGeom prst="rect">
            <a:avLst/>
          </a:prstGeom>
          <a:solidFill>
            <a:schemeClr val="bg2">
              <a:lumMod val="20000"/>
              <a:lumOff val="80000"/>
            </a:schemeClr>
          </a:solidFill>
          <a:ln>
            <a:solidFill>
              <a:schemeClr val="accent5">
                <a:lumMod val="60000"/>
                <a:lumOff val="40000"/>
              </a:schemeClr>
            </a:solidFill>
          </a:ln>
        </p:spPr>
        <p:txBody>
          <a:bodyPr wrap="square">
            <a:spAutoFit/>
          </a:bodyPr>
          <a:lstStyle/>
          <a:p>
            <a:r>
              <a:rPr lang="en-US" sz="2800" i="1" dirty="0"/>
              <a:t>“There were ten people living at 22 Station Road in Cork in 1914. Of these, three were minors. It is not thought that any of the residents were in danger when...   “</a:t>
            </a:r>
          </a:p>
        </p:txBody>
      </p:sp>
      <p:sp>
        <p:nvSpPr>
          <p:cNvPr id="9" name="Rectangle 8"/>
          <p:cNvSpPr/>
          <p:nvPr/>
        </p:nvSpPr>
        <p:spPr>
          <a:xfrm>
            <a:off x="582571" y="4048715"/>
            <a:ext cx="7655441" cy="1384995"/>
          </a:xfrm>
          <a:prstGeom prst="rect">
            <a:avLst/>
          </a:prstGeom>
        </p:spPr>
        <p:txBody>
          <a:bodyPr wrap="square">
            <a:spAutoFit/>
          </a:bodyPr>
          <a:lstStyle/>
          <a:p>
            <a:r>
              <a:rPr lang="en-US" sz="2800" i="1" dirty="0">
                <a:solidFill>
                  <a:srgbClr val="FF0000"/>
                </a:solidFill>
              </a:rPr>
              <a:t>e.g. Named Entity Recognition: </a:t>
            </a:r>
            <a:r>
              <a:rPr lang="en-US" sz="2800" i="1" dirty="0"/>
              <a:t>Cork [place], 22 Station Road [address], 1914 [Time]    </a:t>
            </a:r>
          </a:p>
          <a:p>
            <a:endParaRPr lang="en-US" sz="2800" i="1" dirty="0"/>
          </a:p>
        </p:txBody>
      </p:sp>
      <p:sp>
        <p:nvSpPr>
          <p:cNvPr id="10" name="Rectangle 9"/>
          <p:cNvSpPr/>
          <p:nvPr/>
        </p:nvSpPr>
        <p:spPr>
          <a:xfrm>
            <a:off x="610262" y="5034752"/>
            <a:ext cx="7655441" cy="2246769"/>
          </a:xfrm>
          <a:prstGeom prst="rect">
            <a:avLst/>
          </a:prstGeom>
        </p:spPr>
        <p:txBody>
          <a:bodyPr wrap="square">
            <a:spAutoFit/>
          </a:bodyPr>
          <a:lstStyle/>
          <a:p>
            <a:r>
              <a:rPr lang="en-US" sz="2800" i="1" dirty="0">
                <a:solidFill>
                  <a:srgbClr val="FF0000"/>
                </a:solidFill>
              </a:rPr>
              <a:t>e.g. Parts of Speech tagging – </a:t>
            </a:r>
            <a:r>
              <a:rPr lang="en-US" sz="2800" i="1" dirty="0">
                <a:solidFill>
                  <a:srgbClr val="00B050"/>
                </a:solidFill>
              </a:rPr>
              <a:t>Nouns</a:t>
            </a:r>
            <a:r>
              <a:rPr lang="en-US" sz="2800" i="1" dirty="0"/>
              <a:t>: people, road, minors, residents   </a:t>
            </a:r>
            <a:r>
              <a:rPr lang="en-US" sz="2800" i="1" dirty="0">
                <a:solidFill>
                  <a:schemeClr val="accent6">
                    <a:lumMod val="60000"/>
                    <a:lumOff val="40000"/>
                  </a:schemeClr>
                </a:solidFill>
              </a:rPr>
              <a:t>Verbs</a:t>
            </a:r>
            <a:r>
              <a:rPr lang="en-US" sz="2800" i="1" dirty="0"/>
              <a:t>: were, living…  etc</a:t>
            </a:r>
          </a:p>
          <a:p>
            <a:endParaRPr lang="en-US" sz="2800" i="1" dirty="0"/>
          </a:p>
          <a:p>
            <a:r>
              <a:rPr lang="en-US" sz="2800" i="1" dirty="0"/>
              <a:t>And much more..</a:t>
            </a:r>
          </a:p>
          <a:p>
            <a:endParaRPr lang="en-US" sz="2800" i="1" dirty="0"/>
          </a:p>
        </p:txBody>
      </p:sp>
    </p:spTree>
    <p:extLst>
      <p:ext uri="{BB962C8B-B14F-4D97-AF65-F5344CB8AC3E}">
        <p14:creationId xmlns:p14="http://schemas.microsoft.com/office/powerpoint/2010/main" val="41763451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685" y="255741"/>
            <a:ext cx="8308975" cy="1143000"/>
          </a:xfrm>
        </p:spPr>
        <p:txBody>
          <a:bodyPr/>
          <a:lstStyle/>
          <a:p>
            <a:br>
              <a:rPr lang="en-IE" sz="4000" dirty="0"/>
            </a:br>
            <a:r>
              <a:rPr lang="en-IE" sz="4000" dirty="0"/>
              <a:t>1 .Sentiment Analysis/ opinion mining</a:t>
            </a:r>
          </a:p>
        </p:txBody>
      </p:sp>
      <p:sp>
        <p:nvSpPr>
          <p:cNvPr id="3" name="Content Placeholder 2"/>
          <p:cNvSpPr>
            <a:spLocks noGrp="1"/>
          </p:cNvSpPr>
          <p:nvPr>
            <p:ph idx="1"/>
          </p:nvPr>
        </p:nvSpPr>
        <p:spPr>
          <a:xfrm>
            <a:off x="171531" y="4300767"/>
            <a:ext cx="4330641" cy="4639186"/>
          </a:xfrm>
        </p:spPr>
        <p:txBody>
          <a:bodyPr>
            <a:normAutofit/>
          </a:bodyPr>
          <a:lstStyle/>
          <a:p>
            <a:r>
              <a:rPr lang="en-IE" sz="2800" dirty="0"/>
              <a:t>E.g. </a:t>
            </a:r>
            <a:br>
              <a:rPr lang="en-IE" sz="2800" dirty="0"/>
            </a:br>
            <a:r>
              <a:rPr lang="en-IE" sz="2800" dirty="0"/>
              <a:t>Is our new product popular? </a:t>
            </a:r>
          </a:p>
          <a:p>
            <a:r>
              <a:rPr lang="en-IE" sz="2800" dirty="0"/>
              <a:t>What do our customers think of our service? </a:t>
            </a:r>
          </a:p>
          <a:p>
            <a:endParaRPr lang="en-IE" sz="2800" dirty="0"/>
          </a:p>
          <a:p>
            <a:endParaRPr lang="en-IE" sz="2800" dirty="0"/>
          </a:p>
          <a:p>
            <a:endParaRPr lang="en-IE" sz="2800" dirty="0"/>
          </a:p>
        </p:txBody>
      </p:sp>
      <p:pic>
        <p:nvPicPr>
          <p:cNvPr id="5" name="Picture 4"/>
          <p:cNvPicPr>
            <a:picLocks noChangeAspect="1"/>
          </p:cNvPicPr>
          <p:nvPr/>
        </p:nvPicPr>
        <p:blipFill>
          <a:blip r:embed="rId2"/>
          <a:stretch>
            <a:fillRect/>
          </a:stretch>
        </p:blipFill>
        <p:spPr>
          <a:xfrm>
            <a:off x="2754665" y="2368470"/>
            <a:ext cx="2619375" cy="1743075"/>
          </a:xfrm>
          <a:prstGeom prst="rect">
            <a:avLst/>
          </a:prstGeom>
        </p:spPr>
      </p:pic>
      <p:sp>
        <p:nvSpPr>
          <p:cNvPr id="6" name="Rectangle 5"/>
          <p:cNvSpPr/>
          <p:nvPr/>
        </p:nvSpPr>
        <p:spPr>
          <a:xfrm>
            <a:off x="1648570" y="1587963"/>
            <a:ext cx="5707203" cy="584775"/>
          </a:xfrm>
          <a:prstGeom prst="rect">
            <a:avLst/>
          </a:prstGeom>
        </p:spPr>
        <p:txBody>
          <a:bodyPr wrap="none">
            <a:spAutoFit/>
          </a:bodyPr>
          <a:lstStyle/>
          <a:p>
            <a:r>
              <a:rPr lang="en-IE" sz="3200" dirty="0"/>
              <a:t>Measuring polarity of input text -</a:t>
            </a:r>
          </a:p>
        </p:txBody>
      </p:sp>
      <p:sp>
        <p:nvSpPr>
          <p:cNvPr id="7" name="Content Placeholder 2"/>
          <p:cNvSpPr txBox="1">
            <a:spLocks/>
          </p:cNvSpPr>
          <p:nvPr/>
        </p:nvSpPr>
        <p:spPr>
          <a:xfrm>
            <a:off x="4959726" y="4417729"/>
            <a:ext cx="4330641" cy="2110666"/>
          </a:xfrm>
          <a:prstGeom prst="rect">
            <a:avLst/>
          </a:prstGeom>
        </p:spPr>
        <p:txBody>
          <a:bodyPr vert="horz" lIns="91440" tIns="45720" rIns="91440" bIns="45720" rtlCol="0">
            <a:noAutofit/>
          </a:bodyPr>
          <a:lstStyle>
            <a:lvl1pPr marL="228600" indent="-228600" algn="l" defTabSz="914400" rtl="0" eaLnBrk="1" latinLnBrk="0" hangingPunct="1">
              <a:spcBef>
                <a:spcPts val="2000"/>
              </a:spcBef>
              <a:buClr>
                <a:schemeClr val="tx1">
                  <a:lumMod val="50000"/>
                  <a:lumOff val="50000"/>
                </a:schemeClr>
              </a:buClr>
              <a:buSzPct val="70000"/>
              <a:buFont typeface="Wingdings" pitchFamily="2" charset="2"/>
              <a:buChar char="l"/>
              <a:defRPr sz="20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30388"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7400"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a:solidFill>
                  <a:schemeClr val="tx1">
                    <a:lumMod val="75000"/>
                    <a:lumOff val="25000"/>
                  </a:schemeClr>
                </a:solidFill>
                <a:latin typeface="+mn-lt"/>
                <a:ea typeface="+mn-ea"/>
                <a:cs typeface="+mn-cs"/>
              </a:defRPr>
            </a:lvl9pPr>
          </a:lstStyle>
          <a:p>
            <a:r>
              <a:rPr lang="en-IE" sz="2800" dirty="0"/>
              <a:t>The “input text” is often from Social Media </a:t>
            </a:r>
          </a:p>
          <a:p>
            <a:r>
              <a:rPr lang="en-IE" sz="2800" dirty="0"/>
              <a:t>? Your own systems? </a:t>
            </a:r>
          </a:p>
          <a:p>
            <a:pPr marL="0" indent="0">
              <a:buNone/>
            </a:pPr>
            <a:r>
              <a:rPr lang="en-IE" sz="2800" dirty="0"/>
              <a:t> </a:t>
            </a:r>
          </a:p>
          <a:p>
            <a:pPr marL="0" indent="0">
              <a:buNone/>
            </a:pPr>
            <a:endParaRPr lang="en-IE" sz="2800" dirty="0"/>
          </a:p>
          <a:p>
            <a:pPr marL="0" indent="0">
              <a:buNone/>
            </a:pPr>
            <a:endParaRPr lang="en-IE" sz="2800" dirty="0"/>
          </a:p>
          <a:p>
            <a:pPr marL="0" indent="0">
              <a:buNone/>
            </a:pPr>
            <a:endParaRPr lang="en-IE" sz="2800" dirty="0"/>
          </a:p>
        </p:txBody>
      </p:sp>
    </p:spTree>
    <p:extLst>
      <p:ext uri="{BB962C8B-B14F-4D97-AF65-F5344CB8AC3E}">
        <p14:creationId xmlns:p14="http://schemas.microsoft.com/office/powerpoint/2010/main" val="8394763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43748" y="2096450"/>
            <a:ext cx="8138854" cy="1200329"/>
          </a:xfrm>
          <a:prstGeom prst="rect">
            <a:avLst/>
          </a:prstGeom>
          <a:noFill/>
        </p:spPr>
        <p:txBody>
          <a:bodyPr wrap="square" rtlCol="0">
            <a:spAutoFit/>
          </a:bodyPr>
          <a:lstStyle/>
          <a:p>
            <a:r>
              <a:rPr lang="en-US" sz="3600" dirty="0">
                <a:latin typeface="Comic Sans MS" panose="030F0702030302020204" pitchFamily="66" charset="0"/>
              </a:rPr>
              <a:t>“The hotel is in a </a:t>
            </a:r>
            <a:r>
              <a:rPr lang="en-US" sz="3600" u="sng" dirty="0">
                <a:solidFill>
                  <a:srgbClr val="00B050"/>
                </a:solidFill>
                <a:latin typeface="Comic Sans MS" panose="030F0702030302020204" pitchFamily="66" charset="0"/>
              </a:rPr>
              <a:t>great </a:t>
            </a:r>
            <a:r>
              <a:rPr lang="en-US" sz="3600" dirty="0">
                <a:latin typeface="Comic Sans MS" panose="030F0702030302020204" pitchFamily="66" charset="0"/>
              </a:rPr>
              <a:t>location with a </a:t>
            </a:r>
            <a:r>
              <a:rPr lang="en-US" sz="3600" u="sng" dirty="0">
                <a:solidFill>
                  <a:srgbClr val="00B050"/>
                </a:solidFill>
                <a:latin typeface="Comic Sans MS" panose="030F0702030302020204" pitchFamily="66" charset="0"/>
              </a:rPr>
              <a:t>fantastic</a:t>
            </a:r>
            <a:r>
              <a:rPr lang="en-US" sz="3600" dirty="0">
                <a:latin typeface="Comic Sans MS" panose="030F0702030302020204" pitchFamily="66" charset="0"/>
              </a:rPr>
              <a:t> view of the city “</a:t>
            </a:r>
          </a:p>
        </p:txBody>
      </p:sp>
      <p:sp>
        <p:nvSpPr>
          <p:cNvPr id="8" name="Title 1"/>
          <p:cNvSpPr>
            <a:spLocks noGrp="1"/>
          </p:cNvSpPr>
          <p:nvPr>
            <p:ph type="title"/>
          </p:nvPr>
        </p:nvSpPr>
        <p:spPr>
          <a:xfrm>
            <a:off x="258688" y="197454"/>
            <a:ext cx="8308975" cy="1143000"/>
          </a:xfrm>
        </p:spPr>
        <p:txBody>
          <a:bodyPr/>
          <a:lstStyle/>
          <a:p>
            <a:br>
              <a:rPr lang="en-IE" sz="4400" dirty="0"/>
            </a:br>
            <a:r>
              <a:rPr lang="en-IE" sz="4400" dirty="0"/>
              <a:t>1. Sentiment Analysis – ambiguity</a:t>
            </a:r>
          </a:p>
        </p:txBody>
      </p:sp>
      <p:sp>
        <p:nvSpPr>
          <p:cNvPr id="13" name="TextBox 12"/>
          <p:cNvSpPr txBox="1"/>
          <p:nvPr/>
        </p:nvSpPr>
        <p:spPr>
          <a:xfrm>
            <a:off x="258688" y="3769474"/>
            <a:ext cx="8138854" cy="1200329"/>
          </a:xfrm>
          <a:prstGeom prst="rect">
            <a:avLst/>
          </a:prstGeom>
          <a:noFill/>
        </p:spPr>
        <p:txBody>
          <a:bodyPr wrap="square" rtlCol="0">
            <a:spAutoFit/>
          </a:bodyPr>
          <a:lstStyle/>
          <a:p>
            <a:r>
              <a:rPr lang="en-US" sz="3600" dirty="0">
                <a:latin typeface="Comic Sans MS" panose="030F0702030302020204" pitchFamily="66" charset="0"/>
                <a:cs typeface="Courier New" panose="02070309020205020404" pitchFamily="49" charset="0"/>
              </a:rPr>
              <a:t>“</a:t>
            </a:r>
            <a:r>
              <a:rPr lang="en-US" sz="3600" u="sng" dirty="0">
                <a:solidFill>
                  <a:srgbClr val="00B050"/>
                </a:solidFill>
                <a:latin typeface="Comic Sans MS" panose="030F0702030302020204" pitchFamily="66" charset="0"/>
                <a:cs typeface="Courier New" panose="02070309020205020404" pitchFamily="49" charset="0"/>
              </a:rPr>
              <a:t>Fantastic</a:t>
            </a:r>
            <a:r>
              <a:rPr lang="en-US" sz="3600" dirty="0">
                <a:latin typeface="Comic Sans MS" panose="030F0702030302020204" pitchFamily="66" charset="0"/>
                <a:cs typeface="Courier New" panose="02070309020205020404" pitchFamily="49" charset="0"/>
              </a:rPr>
              <a:t> location and a </a:t>
            </a:r>
            <a:r>
              <a:rPr lang="en-US" sz="3600" u="sng" dirty="0">
                <a:solidFill>
                  <a:srgbClr val="00B050"/>
                </a:solidFill>
                <a:latin typeface="Comic Sans MS" panose="030F0702030302020204" pitchFamily="66" charset="0"/>
                <a:cs typeface="Courier New" panose="02070309020205020404" pitchFamily="49" charset="0"/>
              </a:rPr>
              <a:t>great</a:t>
            </a:r>
            <a:r>
              <a:rPr lang="en-US" sz="3600" dirty="0">
                <a:latin typeface="Comic Sans MS" panose="030F0702030302020204" pitchFamily="66" charset="0"/>
                <a:cs typeface="Courier New" panose="02070309020205020404" pitchFamily="49" charset="0"/>
              </a:rPr>
              <a:t> view, yeah right”</a:t>
            </a:r>
          </a:p>
        </p:txBody>
      </p:sp>
      <p:sp>
        <p:nvSpPr>
          <p:cNvPr id="6" name="TextBox 5"/>
          <p:cNvSpPr txBox="1"/>
          <p:nvPr/>
        </p:nvSpPr>
        <p:spPr>
          <a:xfrm>
            <a:off x="344588" y="5201999"/>
            <a:ext cx="8138854" cy="1200329"/>
          </a:xfrm>
          <a:prstGeom prst="rect">
            <a:avLst/>
          </a:prstGeom>
          <a:noFill/>
        </p:spPr>
        <p:txBody>
          <a:bodyPr wrap="square" rtlCol="0">
            <a:spAutoFit/>
          </a:bodyPr>
          <a:lstStyle/>
          <a:p>
            <a:r>
              <a:rPr lang="en-US" sz="3600" dirty="0">
                <a:latin typeface="Comic Sans MS" panose="030F0702030302020204" pitchFamily="66" charset="0"/>
                <a:cs typeface="Courier New" panose="02070309020205020404" pitchFamily="49" charset="0"/>
              </a:rPr>
              <a:t>Basic dictionary (lexicon) approach is not robust!</a:t>
            </a:r>
          </a:p>
        </p:txBody>
      </p:sp>
    </p:spTree>
    <p:extLst>
      <p:ext uri="{BB962C8B-B14F-4D97-AF65-F5344CB8AC3E}">
        <p14:creationId xmlns:p14="http://schemas.microsoft.com/office/powerpoint/2010/main" val="34611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3748" y="2096449"/>
            <a:ext cx="8138854" cy="1200329"/>
          </a:xfrm>
          <a:prstGeom prst="rect">
            <a:avLst/>
          </a:prstGeom>
          <a:noFill/>
        </p:spPr>
        <p:txBody>
          <a:bodyPr wrap="square" rtlCol="0">
            <a:spAutoFit/>
          </a:bodyPr>
          <a:lstStyle/>
          <a:p>
            <a:r>
              <a:rPr lang="en-US" sz="3600" dirty="0">
                <a:solidFill>
                  <a:srgbClr val="00B050"/>
                </a:solidFill>
                <a:latin typeface="Comic Sans MS" panose="030F0702030302020204" pitchFamily="66" charset="0"/>
              </a:rPr>
              <a:t>“The hotel is in a </a:t>
            </a:r>
            <a:r>
              <a:rPr lang="en-US" sz="3600" u="sng" dirty="0">
                <a:solidFill>
                  <a:srgbClr val="00B050"/>
                </a:solidFill>
                <a:latin typeface="Comic Sans MS" panose="030F0702030302020204" pitchFamily="66" charset="0"/>
              </a:rPr>
              <a:t>great </a:t>
            </a:r>
            <a:r>
              <a:rPr lang="en-US" sz="3600" dirty="0">
                <a:solidFill>
                  <a:srgbClr val="00B050"/>
                </a:solidFill>
                <a:latin typeface="Comic Sans MS" panose="030F0702030302020204" pitchFamily="66" charset="0"/>
              </a:rPr>
              <a:t>location with a </a:t>
            </a:r>
            <a:r>
              <a:rPr lang="en-US" sz="3600" u="sng" dirty="0">
                <a:solidFill>
                  <a:srgbClr val="00B050"/>
                </a:solidFill>
                <a:latin typeface="Comic Sans MS" panose="030F0702030302020204" pitchFamily="66" charset="0"/>
              </a:rPr>
              <a:t>fantastic</a:t>
            </a:r>
            <a:r>
              <a:rPr lang="en-US" sz="3600" dirty="0">
                <a:solidFill>
                  <a:srgbClr val="00B050"/>
                </a:solidFill>
                <a:latin typeface="Comic Sans MS" panose="030F0702030302020204" pitchFamily="66" charset="0"/>
              </a:rPr>
              <a:t> view of the city “</a:t>
            </a:r>
          </a:p>
        </p:txBody>
      </p:sp>
      <p:sp>
        <p:nvSpPr>
          <p:cNvPr id="5" name="TextBox 4"/>
          <p:cNvSpPr txBox="1"/>
          <p:nvPr/>
        </p:nvSpPr>
        <p:spPr>
          <a:xfrm>
            <a:off x="258688" y="3769473"/>
            <a:ext cx="8138854" cy="1200329"/>
          </a:xfrm>
          <a:prstGeom prst="rect">
            <a:avLst/>
          </a:prstGeom>
          <a:noFill/>
        </p:spPr>
        <p:txBody>
          <a:bodyPr wrap="square" rtlCol="0">
            <a:spAutoFit/>
          </a:bodyPr>
          <a:lstStyle/>
          <a:p>
            <a:r>
              <a:rPr lang="en-US" sz="3600" dirty="0">
                <a:solidFill>
                  <a:srgbClr val="FF0000"/>
                </a:solidFill>
                <a:latin typeface="Comic Sans MS" panose="030F0702030302020204" pitchFamily="66" charset="0"/>
                <a:cs typeface="Courier New" panose="02070309020205020404" pitchFamily="49" charset="0"/>
              </a:rPr>
              <a:t>“</a:t>
            </a:r>
            <a:r>
              <a:rPr lang="en-US" sz="3600" u="sng" dirty="0">
                <a:solidFill>
                  <a:srgbClr val="FF0000"/>
                </a:solidFill>
                <a:latin typeface="Comic Sans MS" panose="030F0702030302020204" pitchFamily="66" charset="0"/>
                <a:cs typeface="Courier New" panose="02070309020205020404" pitchFamily="49" charset="0"/>
              </a:rPr>
              <a:t>Fantastic</a:t>
            </a:r>
            <a:r>
              <a:rPr lang="en-US" sz="3600" dirty="0">
                <a:solidFill>
                  <a:srgbClr val="FF0000"/>
                </a:solidFill>
                <a:latin typeface="Comic Sans MS" panose="030F0702030302020204" pitchFamily="66" charset="0"/>
                <a:cs typeface="Courier New" panose="02070309020205020404" pitchFamily="49" charset="0"/>
              </a:rPr>
              <a:t> location and a </a:t>
            </a:r>
            <a:r>
              <a:rPr lang="en-US" sz="3600" u="sng" dirty="0">
                <a:solidFill>
                  <a:srgbClr val="FF0000"/>
                </a:solidFill>
                <a:latin typeface="Comic Sans MS" panose="030F0702030302020204" pitchFamily="66" charset="0"/>
                <a:cs typeface="Courier New" panose="02070309020205020404" pitchFamily="49" charset="0"/>
              </a:rPr>
              <a:t>great</a:t>
            </a:r>
            <a:r>
              <a:rPr lang="en-US" sz="3600" dirty="0">
                <a:solidFill>
                  <a:srgbClr val="FF0000"/>
                </a:solidFill>
                <a:latin typeface="Comic Sans MS" panose="030F0702030302020204" pitchFamily="66" charset="0"/>
                <a:cs typeface="Courier New" panose="02070309020205020404" pitchFamily="49" charset="0"/>
              </a:rPr>
              <a:t> view, yeah right”</a:t>
            </a:r>
          </a:p>
        </p:txBody>
      </p:sp>
      <p:sp>
        <p:nvSpPr>
          <p:cNvPr id="7" name="Title 1"/>
          <p:cNvSpPr>
            <a:spLocks noGrp="1"/>
          </p:cNvSpPr>
          <p:nvPr>
            <p:ph type="title"/>
          </p:nvPr>
        </p:nvSpPr>
        <p:spPr>
          <a:xfrm>
            <a:off x="258688" y="197454"/>
            <a:ext cx="8308975" cy="1143000"/>
          </a:xfrm>
        </p:spPr>
        <p:txBody>
          <a:bodyPr/>
          <a:lstStyle/>
          <a:p>
            <a:br>
              <a:rPr lang="en-IE" sz="4400" dirty="0"/>
            </a:br>
            <a:r>
              <a:rPr lang="en-IE" sz="4400" dirty="0"/>
              <a:t>1. Sentiment Analysis – not easy</a:t>
            </a:r>
          </a:p>
        </p:txBody>
      </p:sp>
      <p:pic>
        <p:nvPicPr>
          <p:cNvPr id="8" name="Picture 7"/>
          <p:cNvPicPr>
            <a:picLocks noChangeAspect="1"/>
          </p:cNvPicPr>
          <p:nvPr/>
        </p:nvPicPr>
        <p:blipFill>
          <a:blip r:embed="rId2"/>
          <a:stretch>
            <a:fillRect/>
          </a:stretch>
        </p:blipFill>
        <p:spPr>
          <a:xfrm>
            <a:off x="8311362" y="2277687"/>
            <a:ext cx="818697" cy="902862"/>
          </a:xfrm>
          <a:prstGeom prst="rect">
            <a:avLst/>
          </a:prstGeom>
        </p:spPr>
      </p:pic>
      <p:pic>
        <p:nvPicPr>
          <p:cNvPr id="9" name="Picture 8"/>
          <p:cNvPicPr>
            <a:picLocks noChangeAspect="1"/>
          </p:cNvPicPr>
          <p:nvPr/>
        </p:nvPicPr>
        <p:blipFill>
          <a:blip r:embed="rId3"/>
          <a:stretch>
            <a:fillRect/>
          </a:stretch>
        </p:blipFill>
        <p:spPr>
          <a:xfrm>
            <a:off x="7918199" y="3808715"/>
            <a:ext cx="1112697" cy="1112697"/>
          </a:xfrm>
          <a:prstGeom prst="rect">
            <a:avLst/>
          </a:prstGeom>
        </p:spPr>
      </p:pic>
    </p:spTree>
    <p:extLst>
      <p:ext uri="{BB962C8B-B14F-4D97-AF65-F5344CB8AC3E}">
        <p14:creationId xmlns:p14="http://schemas.microsoft.com/office/powerpoint/2010/main" val="653802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60" y="202575"/>
            <a:ext cx="6849843" cy="1224943"/>
          </a:xfrm>
        </p:spPr>
        <p:txBody>
          <a:bodyPr/>
          <a:lstStyle/>
          <a:p>
            <a:r>
              <a:rPr lang="en-IE" sz="3900" dirty="0"/>
              <a:t>1. Sentiment Analysis: Machine learning</a:t>
            </a:r>
          </a:p>
        </p:txBody>
      </p:sp>
      <p:grpSp>
        <p:nvGrpSpPr>
          <p:cNvPr id="42" name="Group 41"/>
          <p:cNvGrpSpPr/>
          <p:nvPr/>
        </p:nvGrpSpPr>
        <p:grpSpPr>
          <a:xfrm>
            <a:off x="7368363" y="1826726"/>
            <a:ext cx="842878" cy="604076"/>
            <a:chOff x="2655299" y="4196119"/>
            <a:chExt cx="1018176" cy="1219535"/>
          </a:xfrm>
        </p:grpSpPr>
        <p:sp>
          <p:nvSpPr>
            <p:cNvPr id="43" name="Document 25"/>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44" name="Straight Connector 43"/>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49" name="TextBox 48"/>
          <p:cNvSpPr txBox="1"/>
          <p:nvPr/>
        </p:nvSpPr>
        <p:spPr>
          <a:xfrm>
            <a:off x="8002533" y="2389490"/>
            <a:ext cx="1343902" cy="646331"/>
          </a:xfrm>
          <a:prstGeom prst="rect">
            <a:avLst/>
          </a:prstGeom>
          <a:noFill/>
        </p:spPr>
        <p:txBody>
          <a:bodyPr wrap="square" rtlCol="0">
            <a:spAutoFit/>
          </a:bodyPr>
          <a:lstStyle/>
          <a:p>
            <a:r>
              <a:rPr lang="en-IE" dirty="0"/>
              <a:t>New Example</a:t>
            </a:r>
          </a:p>
        </p:txBody>
      </p:sp>
      <p:sp>
        <p:nvSpPr>
          <p:cNvPr id="52" name="TextBox 51"/>
          <p:cNvSpPr txBox="1"/>
          <p:nvPr/>
        </p:nvSpPr>
        <p:spPr>
          <a:xfrm>
            <a:off x="7022803" y="5388489"/>
            <a:ext cx="1834117" cy="369332"/>
          </a:xfrm>
          <a:prstGeom prst="rect">
            <a:avLst/>
          </a:prstGeom>
          <a:noFill/>
        </p:spPr>
        <p:txBody>
          <a:bodyPr wrap="square" rtlCol="0">
            <a:spAutoFit/>
          </a:bodyPr>
          <a:lstStyle/>
          <a:p>
            <a:r>
              <a:rPr lang="en-IE" dirty="0"/>
              <a:t>Sentiment</a:t>
            </a:r>
          </a:p>
        </p:txBody>
      </p:sp>
      <p:sp>
        <p:nvSpPr>
          <p:cNvPr id="205" name="TextBox 204"/>
          <p:cNvSpPr txBox="1"/>
          <p:nvPr/>
        </p:nvSpPr>
        <p:spPr>
          <a:xfrm>
            <a:off x="8265542" y="1950962"/>
            <a:ext cx="327334" cy="461665"/>
          </a:xfrm>
          <a:prstGeom prst="rect">
            <a:avLst/>
          </a:prstGeom>
          <a:noFill/>
        </p:spPr>
        <p:txBody>
          <a:bodyPr wrap="none" rtlCol="0">
            <a:spAutoFit/>
          </a:bodyPr>
          <a:lstStyle/>
          <a:p>
            <a:r>
              <a:rPr lang="en-IE" sz="2400" dirty="0"/>
              <a:t>?</a:t>
            </a:r>
          </a:p>
        </p:txBody>
      </p:sp>
      <p:pic>
        <p:nvPicPr>
          <p:cNvPr id="206" name="Picture 205"/>
          <p:cNvPicPr>
            <a:picLocks noChangeAspect="1"/>
          </p:cNvPicPr>
          <p:nvPr/>
        </p:nvPicPr>
        <p:blipFill>
          <a:blip r:embed="rId2"/>
          <a:stretch>
            <a:fillRect/>
          </a:stretch>
        </p:blipFill>
        <p:spPr>
          <a:xfrm>
            <a:off x="7022803" y="5658069"/>
            <a:ext cx="1604948" cy="1068020"/>
          </a:xfrm>
          <a:prstGeom prst="rect">
            <a:avLst/>
          </a:prstGeom>
        </p:spPr>
      </p:pic>
      <p:grpSp>
        <p:nvGrpSpPr>
          <p:cNvPr id="208" name="Group 207"/>
          <p:cNvGrpSpPr/>
          <p:nvPr/>
        </p:nvGrpSpPr>
        <p:grpSpPr>
          <a:xfrm>
            <a:off x="3986338" y="2741992"/>
            <a:ext cx="1909667" cy="2426620"/>
            <a:chOff x="3540010" y="2060848"/>
            <a:chExt cx="1587404" cy="2020583"/>
          </a:xfrm>
        </p:grpSpPr>
        <p:grpSp>
          <p:nvGrpSpPr>
            <p:cNvPr id="209" name="Group 208"/>
            <p:cNvGrpSpPr/>
            <p:nvPr/>
          </p:nvGrpSpPr>
          <p:grpSpPr>
            <a:xfrm>
              <a:off x="3540010" y="2060848"/>
              <a:ext cx="1587404" cy="1652748"/>
              <a:chOff x="4423600" y="250424"/>
              <a:chExt cx="4276132" cy="4452152"/>
            </a:xfrm>
          </p:grpSpPr>
          <p:grpSp>
            <p:nvGrpSpPr>
              <p:cNvPr id="211" name="Group 210"/>
              <p:cNvGrpSpPr/>
              <p:nvPr/>
            </p:nvGrpSpPr>
            <p:grpSpPr>
              <a:xfrm>
                <a:off x="6011971" y="2178000"/>
                <a:ext cx="2235200" cy="2235200"/>
                <a:chOff x="2844800" y="1828800"/>
                <a:chExt cx="2235200" cy="2235200"/>
              </a:xfrm>
              <a:gradFill flip="none" rotWithShape="1">
                <a:gsLst>
                  <a:gs pos="100000">
                    <a:srgbClr val="890424"/>
                  </a:gs>
                  <a:gs pos="0">
                    <a:srgbClr val="FF624A"/>
                  </a:gs>
                </a:gsLst>
                <a:lin ang="2880000" scaled="0"/>
                <a:tileRect/>
              </a:gradFill>
            </p:grpSpPr>
            <p:sp>
              <p:nvSpPr>
                <p:cNvPr id="221" name=" 3"/>
                <p:cNvSpPr/>
                <p:nvPr/>
              </p:nvSpPr>
              <p:spPr>
                <a:xfrm>
                  <a:off x="2844800" y="1828800"/>
                  <a:ext cx="2235200" cy="2235200"/>
                </a:xfrm>
                <a:prstGeom prst="gear9">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22" name=" 4"/>
                <p:cNvSpPr/>
                <p:nvPr/>
              </p:nvSpPr>
              <p:spPr>
                <a:xfrm>
                  <a:off x="3294175" y="2352385"/>
                  <a:ext cx="1336450" cy="114893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0" numCol="1" spcCol="1270" anchor="ctr" anchorCtr="0">
                  <a:noAutofit/>
                </a:bodyPr>
                <a:lstStyle/>
                <a:p>
                  <a:pPr algn="ctr" defTabSz="1866721">
                    <a:lnSpc>
                      <a:spcPct val="90000"/>
                    </a:lnSpc>
                    <a:spcBef>
                      <a:spcPct val="0"/>
                    </a:spcBef>
                    <a:spcAft>
                      <a:spcPct val="35000"/>
                    </a:spcAft>
                  </a:pPr>
                  <a:r>
                    <a:rPr lang="en-US" sz="700" dirty="0"/>
                    <a:t>Predictive Analytics</a:t>
                  </a:r>
                </a:p>
              </p:txBody>
            </p:sp>
          </p:grpSp>
          <p:grpSp>
            <p:nvGrpSpPr>
              <p:cNvPr id="212" name="Group 211"/>
              <p:cNvGrpSpPr/>
              <p:nvPr/>
            </p:nvGrpSpPr>
            <p:grpSpPr>
              <a:xfrm>
                <a:off x="4711491" y="1649680"/>
                <a:ext cx="1625600" cy="1625600"/>
                <a:chOff x="1544320" y="1300480"/>
                <a:chExt cx="1625600" cy="1625600"/>
              </a:xfrm>
              <a:gradFill flip="none" rotWithShape="1">
                <a:gsLst>
                  <a:gs pos="100000">
                    <a:srgbClr val="890424"/>
                  </a:gs>
                  <a:gs pos="0">
                    <a:srgbClr val="FF624A"/>
                  </a:gs>
                </a:gsLst>
                <a:lin ang="2880000" scaled="0"/>
                <a:tileRect/>
              </a:gradFill>
            </p:grpSpPr>
            <p:sp>
              <p:nvSpPr>
                <p:cNvPr id="219" name=" 5"/>
                <p:cNvSpPr/>
                <p:nvPr/>
              </p:nvSpPr>
              <p:spPr>
                <a:xfrm>
                  <a:off x="1544320" y="1300480"/>
                  <a:ext cx="1625600" cy="1625600"/>
                </a:xfrm>
                <a:prstGeom prst="gear6">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20" name=" 6"/>
                <p:cNvSpPr/>
                <p:nvPr/>
              </p:nvSpPr>
              <p:spPr>
                <a:xfrm>
                  <a:off x="1953570" y="1712203"/>
                  <a:ext cx="807100" cy="80215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1750" tIns="31750" rIns="31750" bIns="31750" numCol="1" spcCol="1270" anchor="ctr" anchorCtr="0">
                  <a:noAutofit/>
                </a:bodyPr>
                <a:lstStyle/>
                <a:p>
                  <a:pPr algn="ctr" defTabSz="1866721">
                    <a:lnSpc>
                      <a:spcPct val="90000"/>
                    </a:lnSpc>
                    <a:spcBef>
                      <a:spcPct val="0"/>
                    </a:spcBef>
                    <a:spcAft>
                      <a:spcPct val="35000"/>
                    </a:spcAft>
                  </a:pPr>
                  <a:r>
                    <a:rPr lang="en-US" sz="400" dirty="0">
                      <a:solidFill>
                        <a:prstClr val="white"/>
                      </a:solidFill>
                    </a:rPr>
                    <a:t>Predictive  Analytics</a:t>
                  </a:r>
                </a:p>
              </p:txBody>
            </p:sp>
          </p:grpSp>
          <p:grpSp>
            <p:nvGrpSpPr>
              <p:cNvPr id="213" name="Group 212"/>
              <p:cNvGrpSpPr/>
              <p:nvPr/>
            </p:nvGrpSpPr>
            <p:grpSpPr>
              <a:xfrm>
                <a:off x="5621992" y="528181"/>
                <a:ext cx="1592756" cy="1592756"/>
                <a:chOff x="2454821" y="178981"/>
                <a:chExt cx="1592756" cy="1592756"/>
              </a:xfrm>
              <a:gradFill flip="none" rotWithShape="1">
                <a:gsLst>
                  <a:gs pos="100000">
                    <a:srgbClr val="890424"/>
                  </a:gs>
                  <a:gs pos="0">
                    <a:srgbClr val="FF624A"/>
                  </a:gs>
                </a:gsLst>
                <a:lin ang="2880000" scaled="0"/>
                <a:tileRect/>
              </a:gradFill>
            </p:grpSpPr>
            <p:sp>
              <p:nvSpPr>
                <p:cNvPr id="217" name=" 7"/>
                <p:cNvSpPr/>
                <p:nvPr/>
              </p:nvSpPr>
              <p:spPr>
                <a:xfrm rot="20700000">
                  <a:off x="2454821" y="178981"/>
                  <a:ext cx="1592756" cy="1592756"/>
                </a:xfrm>
                <a:prstGeom prst="gear6">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18" name=" 8"/>
                <p:cNvSpPr/>
                <p:nvPr/>
              </p:nvSpPr>
              <p:spPr>
                <a:xfrm>
                  <a:off x="2804160" y="528320"/>
                  <a:ext cx="894080" cy="894080"/>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algn="ctr" defTabSz="1866721">
                    <a:lnSpc>
                      <a:spcPct val="90000"/>
                    </a:lnSpc>
                    <a:spcBef>
                      <a:spcPct val="0"/>
                    </a:spcBef>
                    <a:spcAft>
                      <a:spcPct val="35000"/>
                    </a:spcAft>
                  </a:pPr>
                  <a:r>
                    <a:rPr lang="en-US" sz="500" dirty="0">
                      <a:solidFill>
                        <a:prstClr val="white"/>
                      </a:solidFill>
                    </a:rPr>
                    <a:t>Predictive Analytics</a:t>
                  </a:r>
                </a:p>
              </p:txBody>
            </p:sp>
          </p:grpSp>
          <p:sp>
            <p:nvSpPr>
              <p:cNvPr id="214" name="Circular Arrow 34"/>
              <p:cNvSpPr/>
              <p:nvPr/>
            </p:nvSpPr>
            <p:spPr>
              <a:xfrm>
                <a:off x="5838676" y="1841520"/>
                <a:ext cx="2861056" cy="2861056"/>
              </a:xfrm>
              <a:prstGeom prst="circularArrow">
                <a:avLst>
                  <a:gd name="adj1" fmla="val 4687"/>
                  <a:gd name="adj2" fmla="val 299029"/>
                  <a:gd name="adj3" fmla="val 2513083"/>
                  <a:gd name="adj4" fmla="val 15867933"/>
                  <a:gd name="adj5" fmla="val 5469"/>
                </a:avLst>
              </a:prstGeom>
              <a:gradFill>
                <a:gsLst>
                  <a:gs pos="0">
                    <a:schemeClr val="accent2"/>
                  </a:gs>
                  <a:gs pos="100000">
                    <a:schemeClr val="accent2">
                      <a:lumMod val="60000"/>
                      <a:lumOff val="40000"/>
                    </a:schemeClr>
                  </a:gs>
                </a:gsLst>
              </a:gradFill>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sp>
            <p:nvSpPr>
              <p:cNvPr id="215" name=" 10"/>
              <p:cNvSpPr/>
              <p:nvPr/>
            </p:nvSpPr>
            <p:spPr>
              <a:xfrm>
                <a:off x="4423600" y="1290555"/>
                <a:ext cx="2078736" cy="2078736"/>
              </a:xfrm>
              <a:prstGeom prst="leftCircularArrow">
                <a:avLst>
                  <a:gd name="adj1" fmla="val 6452"/>
                  <a:gd name="adj2" fmla="val 429999"/>
                  <a:gd name="adj3" fmla="val 10489124"/>
                  <a:gd name="adj4" fmla="val 14837806"/>
                  <a:gd name="adj5" fmla="val 7527"/>
                </a:avLst>
              </a:prstGeom>
              <a:gradFill>
                <a:gsLst>
                  <a:gs pos="0">
                    <a:schemeClr val="accent2"/>
                  </a:gs>
                  <a:gs pos="100000">
                    <a:schemeClr val="accent2">
                      <a:lumMod val="60000"/>
                      <a:lumOff val="40000"/>
                    </a:schemeClr>
                  </a:gs>
                </a:gsLst>
              </a:gradFill>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sp>
            <p:nvSpPr>
              <p:cNvPr id="216" name="Circular Arrow 36"/>
              <p:cNvSpPr/>
              <p:nvPr/>
            </p:nvSpPr>
            <p:spPr>
              <a:xfrm>
                <a:off x="5225350" y="250424"/>
                <a:ext cx="2241296" cy="2241296"/>
              </a:xfrm>
              <a:prstGeom prst="circularArrow">
                <a:avLst>
                  <a:gd name="adj1" fmla="val 5984"/>
                  <a:gd name="adj2" fmla="val 394124"/>
                  <a:gd name="adj3" fmla="val 13313824"/>
                  <a:gd name="adj4" fmla="val 10508221"/>
                  <a:gd name="adj5" fmla="val 6981"/>
                </a:avLst>
              </a:prstGeom>
              <a:gradFill>
                <a:gsLst>
                  <a:gs pos="0">
                    <a:srgbClr val="890424"/>
                  </a:gs>
                  <a:gs pos="100000">
                    <a:schemeClr val="accent2">
                      <a:lumMod val="60000"/>
                      <a:lumOff val="40000"/>
                    </a:schemeClr>
                  </a:gs>
                </a:gsLst>
              </a:gradFill>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grpSp>
        <p:sp>
          <p:nvSpPr>
            <p:cNvPr id="210" name="TextBox 209"/>
            <p:cNvSpPr txBox="1"/>
            <p:nvPr/>
          </p:nvSpPr>
          <p:spPr>
            <a:xfrm>
              <a:off x="3621454" y="3594512"/>
              <a:ext cx="1440160" cy="486919"/>
            </a:xfrm>
            <a:prstGeom prst="rect">
              <a:avLst/>
            </a:prstGeom>
            <a:noFill/>
          </p:spPr>
          <p:txBody>
            <a:bodyPr wrap="square" lIns="91431" tIns="45715" rIns="91431" bIns="45715" rtlCol="0" anchor="t">
              <a:spAutoFit/>
            </a:bodyPr>
            <a:lstStyle/>
            <a:p>
              <a:pPr algn="ctr"/>
              <a:r>
                <a:rPr lang="en-US" sz="1600" b="1" dirty="0"/>
                <a:t>Machine learning</a:t>
              </a:r>
            </a:p>
            <a:p>
              <a:pPr algn="ctr"/>
              <a:r>
                <a:rPr lang="en-US" sz="1600" b="1" dirty="0"/>
                <a:t>Algorithm</a:t>
              </a:r>
              <a:endParaRPr lang="en-US" sz="1400" b="1" dirty="0"/>
            </a:p>
          </p:txBody>
        </p:sp>
      </p:grpSp>
      <p:grpSp>
        <p:nvGrpSpPr>
          <p:cNvPr id="223" name="Group 222"/>
          <p:cNvGrpSpPr>
            <a:grpSpLocks/>
          </p:cNvGrpSpPr>
          <p:nvPr/>
        </p:nvGrpSpPr>
        <p:grpSpPr bwMode="auto">
          <a:xfrm>
            <a:off x="2045049" y="3317372"/>
            <a:ext cx="1104448" cy="1455994"/>
            <a:chOff x="177" y="2405"/>
            <a:chExt cx="3434" cy="1577"/>
          </a:xfrm>
        </p:grpSpPr>
        <p:sp>
          <p:nvSpPr>
            <p:cNvPr id="224" name="AutoShape 19"/>
            <p:cNvSpPr>
              <a:spLocks noChangeAspect="1" noChangeArrowheads="1" noTextEdit="1"/>
            </p:cNvSpPr>
            <p:nvPr/>
          </p:nvSpPr>
          <p:spPr bwMode="auto">
            <a:xfrm>
              <a:off x="182" y="2410"/>
              <a:ext cx="3425" cy="1572"/>
            </a:xfrm>
            <a:prstGeom prst="rect">
              <a:avLst/>
            </a:prstGeom>
            <a:no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25" name="Line 21"/>
            <p:cNvSpPr>
              <a:spLocks noChangeShapeType="1"/>
            </p:cNvSpPr>
            <p:nvPr/>
          </p:nvSpPr>
          <p:spPr bwMode="auto">
            <a:xfrm>
              <a:off x="182" y="2410"/>
              <a:ext cx="3417" cy="0"/>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26" name="Rectangle 225"/>
            <p:cNvSpPr>
              <a:spLocks noChangeArrowheads="1"/>
            </p:cNvSpPr>
            <p:nvPr/>
          </p:nvSpPr>
          <p:spPr bwMode="auto">
            <a:xfrm>
              <a:off x="182" y="2410"/>
              <a:ext cx="3417"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27" name="Line 23"/>
            <p:cNvSpPr>
              <a:spLocks noChangeShapeType="1"/>
            </p:cNvSpPr>
            <p:nvPr/>
          </p:nvSpPr>
          <p:spPr bwMode="auto">
            <a:xfrm>
              <a:off x="182" y="2410"/>
              <a:ext cx="0" cy="1564"/>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28" name="Rectangle 227"/>
            <p:cNvSpPr>
              <a:spLocks noChangeArrowheads="1"/>
            </p:cNvSpPr>
            <p:nvPr/>
          </p:nvSpPr>
          <p:spPr bwMode="auto">
            <a:xfrm>
              <a:off x="182" y="2410"/>
              <a:ext cx="5" cy="1564"/>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29" name="Rectangle 228"/>
            <p:cNvSpPr>
              <a:spLocks noChangeArrowheads="1"/>
            </p:cNvSpPr>
            <p:nvPr/>
          </p:nvSpPr>
          <p:spPr bwMode="auto">
            <a:xfrm>
              <a:off x="182" y="2410"/>
              <a:ext cx="3417" cy="235"/>
            </a:xfrm>
            <a:prstGeom prst="rect">
              <a:avLst/>
            </a:prstGeom>
            <a:solidFill>
              <a:srgbClr val="00008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30" name="Rectangle 229"/>
            <p:cNvSpPr>
              <a:spLocks noChangeArrowheads="1"/>
            </p:cNvSpPr>
            <p:nvPr/>
          </p:nvSpPr>
          <p:spPr bwMode="auto">
            <a:xfrm>
              <a:off x="216" y="2424"/>
              <a:ext cx="567"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b="1" dirty="0">
                  <a:solidFill>
                    <a:schemeClr val="bg1"/>
                  </a:solidFill>
                  <a:latin typeface="Arial" charset="0"/>
                </a:rPr>
                <a:t>NAME</a:t>
              </a:r>
              <a:endParaRPr lang="en-IE" sz="500" dirty="0">
                <a:solidFill>
                  <a:schemeClr val="bg1"/>
                </a:solidFill>
              </a:endParaRPr>
            </a:p>
          </p:txBody>
        </p:sp>
        <p:sp>
          <p:nvSpPr>
            <p:cNvPr id="231" name="Rectangle 230"/>
            <p:cNvSpPr>
              <a:spLocks noChangeArrowheads="1"/>
            </p:cNvSpPr>
            <p:nvPr/>
          </p:nvSpPr>
          <p:spPr bwMode="auto">
            <a:xfrm>
              <a:off x="807" y="2424"/>
              <a:ext cx="1162" cy="58"/>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500" b="1" dirty="0">
                  <a:solidFill>
                    <a:schemeClr val="bg1"/>
                  </a:solidFill>
                  <a:latin typeface="Arial" charset="0"/>
                </a:rPr>
                <a:t>SALARY:LOAN</a:t>
              </a:r>
              <a:endParaRPr lang="en-IE" sz="500" dirty="0">
                <a:solidFill>
                  <a:schemeClr val="bg1"/>
                </a:solidFill>
              </a:endParaRPr>
            </a:p>
          </p:txBody>
        </p:sp>
        <p:sp>
          <p:nvSpPr>
            <p:cNvPr id="232" name="Rectangle 231"/>
            <p:cNvSpPr>
              <a:spLocks noChangeArrowheads="1"/>
            </p:cNvSpPr>
            <p:nvPr/>
          </p:nvSpPr>
          <p:spPr bwMode="auto">
            <a:xfrm>
              <a:off x="2008" y="2424"/>
              <a:ext cx="57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b="1" dirty="0">
                  <a:solidFill>
                    <a:schemeClr val="bg1"/>
                  </a:solidFill>
                  <a:latin typeface="Arial" charset="0"/>
                </a:rPr>
                <a:t>HOME</a:t>
              </a:r>
              <a:endParaRPr lang="en-IE" sz="500" dirty="0">
                <a:solidFill>
                  <a:schemeClr val="bg1"/>
                </a:solidFill>
              </a:endParaRPr>
            </a:p>
          </p:txBody>
        </p:sp>
        <p:sp>
          <p:nvSpPr>
            <p:cNvPr id="233" name="Rectangle 232"/>
            <p:cNvSpPr>
              <a:spLocks noChangeArrowheads="1"/>
            </p:cNvSpPr>
            <p:nvPr/>
          </p:nvSpPr>
          <p:spPr bwMode="auto">
            <a:xfrm>
              <a:off x="2716" y="2424"/>
              <a:ext cx="89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b="1" dirty="0">
                  <a:solidFill>
                    <a:schemeClr val="bg1"/>
                  </a:solidFill>
                  <a:latin typeface="Arial" charset="0"/>
                </a:rPr>
                <a:t>DEFAULT</a:t>
              </a:r>
              <a:endParaRPr lang="en-IE" sz="500" dirty="0">
                <a:solidFill>
                  <a:schemeClr val="bg1"/>
                </a:solidFill>
              </a:endParaRPr>
            </a:p>
          </p:txBody>
        </p:sp>
        <p:sp>
          <p:nvSpPr>
            <p:cNvPr id="234" name="Rectangle 233"/>
            <p:cNvSpPr>
              <a:spLocks noChangeArrowheads="1"/>
            </p:cNvSpPr>
            <p:nvPr/>
          </p:nvSpPr>
          <p:spPr bwMode="auto">
            <a:xfrm>
              <a:off x="216" y="2659"/>
              <a:ext cx="407"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Mike</a:t>
              </a:r>
              <a:endParaRPr lang="en-IE" sz="500" dirty="0"/>
            </a:p>
          </p:txBody>
        </p:sp>
        <p:sp>
          <p:nvSpPr>
            <p:cNvPr id="235" name="Rectangle 234"/>
            <p:cNvSpPr>
              <a:spLocks noChangeArrowheads="1"/>
            </p:cNvSpPr>
            <p:nvPr/>
          </p:nvSpPr>
          <p:spPr bwMode="auto">
            <a:xfrm>
              <a:off x="1215" y="2659"/>
              <a:ext cx="37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solidFill>
                    <a:srgbClr val="000000"/>
                  </a:solidFill>
                  <a:latin typeface="Arial" charset="0"/>
                </a:rPr>
                <a:t>0.25</a:t>
              </a:r>
              <a:endParaRPr lang="en-IE" sz="600" dirty="0"/>
            </a:p>
          </p:txBody>
        </p:sp>
        <p:sp>
          <p:nvSpPr>
            <p:cNvPr id="236" name="Rectangle 235"/>
            <p:cNvSpPr>
              <a:spLocks noChangeArrowheads="1"/>
            </p:cNvSpPr>
            <p:nvPr/>
          </p:nvSpPr>
          <p:spPr bwMode="auto">
            <a:xfrm>
              <a:off x="2268" y="2659"/>
              <a:ext cx="104" cy="58"/>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500" dirty="0"/>
                <a:t>N</a:t>
              </a:r>
            </a:p>
          </p:txBody>
        </p:sp>
        <p:sp>
          <p:nvSpPr>
            <p:cNvPr id="237" name="Rectangle 236"/>
            <p:cNvSpPr>
              <a:spLocks noChangeArrowheads="1"/>
            </p:cNvSpPr>
            <p:nvPr/>
          </p:nvSpPr>
          <p:spPr bwMode="auto">
            <a:xfrm>
              <a:off x="2981" y="2659"/>
              <a:ext cx="30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yes</a:t>
              </a:r>
              <a:endParaRPr lang="en-IE" sz="500" dirty="0"/>
            </a:p>
          </p:txBody>
        </p:sp>
        <p:sp>
          <p:nvSpPr>
            <p:cNvPr id="238" name="Rectangle 237"/>
            <p:cNvSpPr>
              <a:spLocks noChangeArrowheads="1"/>
            </p:cNvSpPr>
            <p:nvPr/>
          </p:nvSpPr>
          <p:spPr bwMode="auto">
            <a:xfrm>
              <a:off x="216" y="2880"/>
              <a:ext cx="26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Bill</a:t>
              </a:r>
              <a:endParaRPr lang="en-IE" sz="500" dirty="0"/>
            </a:p>
          </p:txBody>
        </p:sp>
        <p:sp>
          <p:nvSpPr>
            <p:cNvPr id="239" name="Rectangle 238"/>
            <p:cNvSpPr>
              <a:spLocks noChangeArrowheads="1"/>
            </p:cNvSpPr>
            <p:nvPr/>
          </p:nvSpPr>
          <p:spPr bwMode="auto">
            <a:xfrm>
              <a:off x="1269" y="2880"/>
              <a:ext cx="268"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latin typeface="Arial" charset="0"/>
                </a:rPr>
                <a:t>0.2</a:t>
              </a:r>
            </a:p>
          </p:txBody>
        </p:sp>
        <p:sp>
          <p:nvSpPr>
            <p:cNvPr id="240" name="Rectangle 239"/>
            <p:cNvSpPr>
              <a:spLocks noChangeArrowheads="1"/>
            </p:cNvSpPr>
            <p:nvPr/>
          </p:nvSpPr>
          <p:spPr bwMode="auto">
            <a:xfrm>
              <a:off x="2268" y="2880"/>
              <a:ext cx="128"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Y</a:t>
              </a:r>
              <a:endParaRPr lang="en-IE" sz="500" dirty="0"/>
            </a:p>
          </p:txBody>
        </p:sp>
        <p:sp>
          <p:nvSpPr>
            <p:cNvPr id="241" name="Rectangle 240"/>
            <p:cNvSpPr>
              <a:spLocks noChangeArrowheads="1"/>
            </p:cNvSpPr>
            <p:nvPr/>
          </p:nvSpPr>
          <p:spPr bwMode="auto">
            <a:xfrm>
              <a:off x="3020" y="2880"/>
              <a:ext cx="216"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no</a:t>
              </a:r>
              <a:endParaRPr lang="en-IE" sz="500" dirty="0"/>
            </a:p>
          </p:txBody>
        </p:sp>
        <p:sp>
          <p:nvSpPr>
            <p:cNvPr id="242" name="Rectangle 241"/>
            <p:cNvSpPr>
              <a:spLocks noChangeArrowheads="1"/>
            </p:cNvSpPr>
            <p:nvPr/>
          </p:nvSpPr>
          <p:spPr bwMode="auto">
            <a:xfrm>
              <a:off x="216" y="3101"/>
              <a:ext cx="43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Betty</a:t>
              </a:r>
              <a:endParaRPr lang="en-IE" sz="500" dirty="0"/>
            </a:p>
          </p:txBody>
        </p:sp>
        <p:sp>
          <p:nvSpPr>
            <p:cNvPr id="243" name="Rectangle 242"/>
            <p:cNvSpPr>
              <a:spLocks noChangeArrowheads="1"/>
            </p:cNvSpPr>
            <p:nvPr/>
          </p:nvSpPr>
          <p:spPr bwMode="auto">
            <a:xfrm>
              <a:off x="1215" y="3101"/>
              <a:ext cx="37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solidFill>
                    <a:srgbClr val="000000"/>
                  </a:solidFill>
                  <a:latin typeface="Arial" charset="0"/>
                </a:rPr>
                <a:t>0.33</a:t>
              </a:r>
              <a:endParaRPr lang="en-IE" sz="600" dirty="0"/>
            </a:p>
          </p:txBody>
        </p:sp>
        <p:sp>
          <p:nvSpPr>
            <p:cNvPr id="244" name="Rectangle 243"/>
            <p:cNvSpPr>
              <a:spLocks noChangeArrowheads="1"/>
            </p:cNvSpPr>
            <p:nvPr/>
          </p:nvSpPr>
          <p:spPr bwMode="auto">
            <a:xfrm>
              <a:off x="2268" y="3101"/>
              <a:ext cx="128"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Y</a:t>
              </a:r>
              <a:endParaRPr lang="en-IE" sz="500" dirty="0"/>
            </a:p>
          </p:txBody>
        </p:sp>
        <p:sp>
          <p:nvSpPr>
            <p:cNvPr id="245" name="Rectangle 244"/>
            <p:cNvSpPr>
              <a:spLocks noChangeArrowheads="1"/>
            </p:cNvSpPr>
            <p:nvPr/>
          </p:nvSpPr>
          <p:spPr bwMode="auto">
            <a:xfrm>
              <a:off x="3020" y="3101"/>
              <a:ext cx="216"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no</a:t>
              </a:r>
              <a:endParaRPr lang="en-IE" sz="500" dirty="0"/>
            </a:p>
          </p:txBody>
        </p:sp>
        <p:sp>
          <p:nvSpPr>
            <p:cNvPr id="246" name="Rectangle 245"/>
            <p:cNvSpPr>
              <a:spLocks noChangeArrowheads="1"/>
            </p:cNvSpPr>
            <p:nvPr/>
          </p:nvSpPr>
          <p:spPr bwMode="auto">
            <a:xfrm>
              <a:off x="216" y="3322"/>
              <a:ext cx="343"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Bob</a:t>
              </a:r>
              <a:endParaRPr lang="en-IE" sz="500" dirty="0"/>
            </a:p>
          </p:txBody>
        </p:sp>
        <p:sp>
          <p:nvSpPr>
            <p:cNvPr id="247" name="Rectangle 246"/>
            <p:cNvSpPr>
              <a:spLocks noChangeArrowheads="1"/>
            </p:cNvSpPr>
            <p:nvPr/>
          </p:nvSpPr>
          <p:spPr bwMode="auto">
            <a:xfrm>
              <a:off x="1269" y="3322"/>
              <a:ext cx="268"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solidFill>
                    <a:srgbClr val="000000"/>
                  </a:solidFill>
                  <a:latin typeface="Arial" charset="0"/>
                </a:rPr>
                <a:t>0.6</a:t>
              </a:r>
              <a:endParaRPr lang="en-IE" sz="600" dirty="0"/>
            </a:p>
          </p:txBody>
        </p:sp>
        <p:sp>
          <p:nvSpPr>
            <p:cNvPr id="248" name="Rectangle 247"/>
            <p:cNvSpPr>
              <a:spLocks noChangeArrowheads="1"/>
            </p:cNvSpPr>
            <p:nvPr/>
          </p:nvSpPr>
          <p:spPr bwMode="auto">
            <a:xfrm>
              <a:off x="2268" y="3322"/>
              <a:ext cx="14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a:t>
              </a:r>
              <a:endParaRPr lang="en-IE" sz="500" dirty="0"/>
            </a:p>
          </p:txBody>
        </p:sp>
        <p:sp>
          <p:nvSpPr>
            <p:cNvPr id="249" name="Rectangle 248"/>
            <p:cNvSpPr>
              <a:spLocks noChangeArrowheads="1"/>
            </p:cNvSpPr>
            <p:nvPr/>
          </p:nvSpPr>
          <p:spPr bwMode="auto">
            <a:xfrm>
              <a:off x="3020" y="3322"/>
              <a:ext cx="216"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no</a:t>
              </a:r>
              <a:endParaRPr lang="en-IE" sz="500" dirty="0"/>
            </a:p>
          </p:txBody>
        </p:sp>
        <p:sp>
          <p:nvSpPr>
            <p:cNvPr id="250" name="Rectangle 249"/>
            <p:cNvSpPr>
              <a:spLocks noChangeArrowheads="1"/>
            </p:cNvSpPr>
            <p:nvPr/>
          </p:nvSpPr>
          <p:spPr bwMode="auto">
            <a:xfrm>
              <a:off x="216" y="3542"/>
              <a:ext cx="451"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Dave</a:t>
              </a:r>
              <a:endParaRPr lang="en-IE" sz="500" dirty="0"/>
            </a:p>
          </p:txBody>
        </p:sp>
        <p:sp>
          <p:nvSpPr>
            <p:cNvPr id="251" name="Rectangle 250"/>
            <p:cNvSpPr>
              <a:spLocks noChangeArrowheads="1"/>
            </p:cNvSpPr>
            <p:nvPr/>
          </p:nvSpPr>
          <p:spPr bwMode="auto">
            <a:xfrm>
              <a:off x="1214" y="3542"/>
              <a:ext cx="37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solidFill>
                    <a:srgbClr val="000000"/>
                  </a:solidFill>
                  <a:latin typeface="Arial" charset="0"/>
                </a:rPr>
                <a:t>0.11</a:t>
              </a:r>
              <a:endParaRPr lang="en-IE" sz="600" dirty="0"/>
            </a:p>
          </p:txBody>
        </p:sp>
        <p:sp>
          <p:nvSpPr>
            <p:cNvPr id="252" name="Rectangle 251"/>
            <p:cNvSpPr>
              <a:spLocks noChangeArrowheads="1"/>
            </p:cNvSpPr>
            <p:nvPr/>
          </p:nvSpPr>
          <p:spPr bwMode="auto">
            <a:xfrm>
              <a:off x="2268" y="3542"/>
              <a:ext cx="14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a:t>
              </a:r>
              <a:endParaRPr lang="en-IE" sz="500" dirty="0"/>
            </a:p>
          </p:txBody>
        </p:sp>
        <p:sp>
          <p:nvSpPr>
            <p:cNvPr id="253" name="Rectangle 252"/>
            <p:cNvSpPr>
              <a:spLocks noChangeArrowheads="1"/>
            </p:cNvSpPr>
            <p:nvPr/>
          </p:nvSpPr>
          <p:spPr bwMode="auto">
            <a:xfrm>
              <a:off x="2981" y="3542"/>
              <a:ext cx="30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yes</a:t>
              </a:r>
              <a:endParaRPr lang="en-IE" sz="500" dirty="0"/>
            </a:p>
          </p:txBody>
        </p:sp>
        <p:sp>
          <p:nvSpPr>
            <p:cNvPr id="254" name="Rectangle 253"/>
            <p:cNvSpPr>
              <a:spLocks noChangeArrowheads="1"/>
            </p:cNvSpPr>
            <p:nvPr/>
          </p:nvSpPr>
          <p:spPr bwMode="auto">
            <a:xfrm>
              <a:off x="216" y="3763"/>
              <a:ext cx="451"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Anne</a:t>
              </a:r>
              <a:endParaRPr lang="en-IE" sz="500" dirty="0"/>
            </a:p>
          </p:txBody>
        </p:sp>
        <p:sp>
          <p:nvSpPr>
            <p:cNvPr id="255" name="Rectangle 254"/>
            <p:cNvSpPr>
              <a:spLocks noChangeArrowheads="1"/>
            </p:cNvSpPr>
            <p:nvPr/>
          </p:nvSpPr>
          <p:spPr bwMode="auto">
            <a:xfrm>
              <a:off x="1215" y="3763"/>
              <a:ext cx="375"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E" sz="600" dirty="0">
                  <a:solidFill>
                    <a:srgbClr val="000000"/>
                  </a:solidFill>
                  <a:latin typeface="Arial" charset="0"/>
                </a:rPr>
                <a:t>0.33</a:t>
              </a:r>
              <a:endParaRPr lang="en-IE" sz="600" dirty="0"/>
            </a:p>
          </p:txBody>
        </p:sp>
        <p:sp>
          <p:nvSpPr>
            <p:cNvPr id="256" name="Rectangle 255"/>
            <p:cNvSpPr>
              <a:spLocks noChangeArrowheads="1"/>
            </p:cNvSpPr>
            <p:nvPr/>
          </p:nvSpPr>
          <p:spPr bwMode="auto">
            <a:xfrm>
              <a:off x="2268" y="3763"/>
              <a:ext cx="14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N</a:t>
              </a:r>
              <a:endParaRPr lang="en-IE" sz="500" dirty="0"/>
            </a:p>
          </p:txBody>
        </p:sp>
        <p:sp>
          <p:nvSpPr>
            <p:cNvPr id="257" name="Rectangle 256"/>
            <p:cNvSpPr>
              <a:spLocks noChangeArrowheads="1"/>
            </p:cNvSpPr>
            <p:nvPr/>
          </p:nvSpPr>
          <p:spPr bwMode="auto">
            <a:xfrm>
              <a:off x="2981" y="3763"/>
              <a:ext cx="300" cy="69"/>
            </a:xfrm>
            <a:prstGeom prst="rect">
              <a:avLst/>
            </a:prstGeom>
            <a:noFill/>
            <a:ln w="9525">
              <a:noFill/>
              <a:miter lim="800000"/>
              <a:headEnd/>
              <a:tailEnd/>
            </a:ln>
          </p:spPr>
          <p:txBody>
            <a:bodyPr wrap="none" lIns="0" tIns="0" rIns="0" bIns="0">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600" dirty="0">
                  <a:solidFill>
                    <a:srgbClr val="000000"/>
                  </a:solidFill>
                  <a:latin typeface="Arial" charset="0"/>
                </a:rPr>
                <a:t>yes</a:t>
              </a:r>
              <a:endParaRPr lang="en-IE" sz="500" dirty="0"/>
            </a:p>
          </p:txBody>
        </p:sp>
        <p:sp>
          <p:nvSpPr>
            <p:cNvPr id="258" name="Line 54"/>
            <p:cNvSpPr>
              <a:spLocks noChangeShapeType="1"/>
            </p:cNvSpPr>
            <p:nvPr/>
          </p:nvSpPr>
          <p:spPr bwMode="auto">
            <a:xfrm flipV="1">
              <a:off x="182"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59" name="Rectangle 258"/>
            <p:cNvSpPr>
              <a:spLocks noChangeArrowheads="1"/>
            </p:cNvSpPr>
            <p:nvPr/>
          </p:nvSpPr>
          <p:spPr bwMode="auto">
            <a:xfrm>
              <a:off x="182"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60" name="Line 56"/>
            <p:cNvSpPr>
              <a:spLocks noChangeShapeType="1"/>
            </p:cNvSpPr>
            <p:nvPr/>
          </p:nvSpPr>
          <p:spPr bwMode="auto">
            <a:xfrm flipV="1">
              <a:off x="773"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61" name="Rectangle 260"/>
            <p:cNvSpPr>
              <a:spLocks noChangeArrowheads="1"/>
            </p:cNvSpPr>
            <p:nvPr/>
          </p:nvSpPr>
          <p:spPr bwMode="auto">
            <a:xfrm>
              <a:off x="773"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62" name="Line 58"/>
            <p:cNvSpPr>
              <a:spLocks noChangeShapeType="1"/>
            </p:cNvSpPr>
            <p:nvPr/>
          </p:nvSpPr>
          <p:spPr bwMode="auto">
            <a:xfrm flipV="1">
              <a:off x="1979"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63" name="Rectangle 262"/>
            <p:cNvSpPr>
              <a:spLocks noChangeArrowheads="1"/>
            </p:cNvSpPr>
            <p:nvPr/>
          </p:nvSpPr>
          <p:spPr bwMode="auto">
            <a:xfrm>
              <a:off x="1979"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64" name="Line 60"/>
            <p:cNvSpPr>
              <a:spLocks noChangeShapeType="1"/>
            </p:cNvSpPr>
            <p:nvPr/>
          </p:nvSpPr>
          <p:spPr bwMode="auto">
            <a:xfrm flipV="1">
              <a:off x="2652"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65" name="Rectangle 264"/>
            <p:cNvSpPr>
              <a:spLocks noChangeArrowheads="1"/>
            </p:cNvSpPr>
            <p:nvPr/>
          </p:nvSpPr>
          <p:spPr bwMode="auto">
            <a:xfrm>
              <a:off x="2652"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66" name="Rectangle 265"/>
            <p:cNvSpPr>
              <a:spLocks noChangeArrowheads="1"/>
            </p:cNvSpPr>
            <p:nvPr/>
          </p:nvSpPr>
          <p:spPr bwMode="auto">
            <a:xfrm>
              <a:off x="187" y="2405"/>
              <a:ext cx="3412" cy="1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67" name="Line 63"/>
            <p:cNvSpPr>
              <a:spLocks noChangeShapeType="1"/>
            </p:cNvSpPr>
            <p:nvPr/>
          </p:nvSpPr>
          <p:spPr bwMode="auto">
            <a:xfrm flipV="1">
              <a:off x="3594"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68" name="Rectangle 267"/>
            <p:cNvSpPr>
              <a:spLocks noChangeArrowheads="1"/>
            </p:cNvSpPr>
            <p:nvPr/>
          </p:nvSpPr>
          <p:spPr bwMode="auto">
            <a:xfrm>
              <a:off x="3594" y="2405"/>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69" name="Line 65"/>
            <p:cNvSpPr>
              <a:spLocks noChangeShapeType="1"/>
            </p:cNvSpPr>
            <p:nvPr/>
          </p:nvSpPr>
          <p:spPr bwMode="auto">
            <a:xfrm>
              <a:off x="773" y="2415"/>
              <a:ext cx="0" cy="22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70" name="Rectangle 269"/>
            <p:cNvSpPr>
              <a:spLocks noChangeArrowheads="1"/>
            </p:cNvSpPr>
            <p:nvPr/>
          </p:nvSpPr>
          <p:spPr bwMode="auto">
            <a:xfrm>
              <a:off x="773" y="2415"/>
              <a:ext cx="5" cy="22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71" name="Line 67"/>
            <p:cNvSpPr>
              <a:spLocks noChangeShapeType="1"/>
            </p:cNvSpPr>
            <p:nvPr/>
          </p:nvSpPr>
          <p:spPr bwMode="auto">
            <a:xfrm>
              <a:off x="1979" y="2415"/>
              <a:ext cx="0" cy="22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72" name="Rectangle 271"/>
            <p:cNvSpPr>
              <a:spLocks noChangeArrowheads="1"/>
            </p:cNvSpPr>
            <p:nvPr/>
          </p:nvSpPr>
          <p:spPr bwMode="auto">
            <a:xfrm>
              <a:off x="1979" y="2415"/>
              <a:ext cx="5" cy="22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73" name="Line 69"/>
            <p:cNvSpPr>
              <a:spLocks noChangeShapeType="1"/>
            </p:cNvSpPr>
            <p:nvPr/>
          </p:nvSpPr>
          <p:spPr bwMode="auto">
            <a:xfrm>
              <a:off x="2652" y="2415"/>
              <a:ext cx="0" cy="22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74" name="Rectangle 273"/>
            <p:cNvSpPr>
              <a:spLocks noChangeArrowheads="1"/>
            </p:cNvSpPr>
            <p:nvPr/>
          </p:nvSpPr>
          <p:spPr bwMode="auto">
            <a:xfrm>
              <a:off x="2652" y="2415"/>
              <a:ext cx="5" cy="22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75" name="Rectangle 274"/>
            <p:cNvSpPr>
              <a:spLocks noChangeArrowheads="1"/>
            </p:cNvSpPr>
            <p:nvPr/>
          </p:nvSpPr>
          <p:spPr bwMode="auto">
            <a:xfrm>
              <a:off x="187" y="2635"/>
              <a:ext cx="3412" cy="1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76" name="Line 72"/>
            <p:cNvSpPr>
              <a:spLocks noChangeShapeType="1"/>
            </p:cNvSpPr>
            <p:nvPr/>
          </p:nvSpPr>
          <p:spPr bwMode="auto">
            <a:xfrm>
              <a:off x="187" y="2861"/>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77" name="Rectangle 276"/>
            <p:cNvSpPr>
              <a:spLocks noChangeArrowheads="1"/>
            </p:cNvSpPr>
            <p:nvPr/>
          </p:nvSpPr>
          <p:spPr bwMode="auto">
            <a:xfrm>
              <a:off x="187" y="2861"/>
              <a:ext cx="3402"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78" name="Line 74"/>
            <p:cNvSpPr>
              <a:spLocks noChangeShapeType="1"/>
            </p:cNvSpPr>
            <p:nvPr/>
          </p:nvSpPr>
          <p:spPr bwMode="auto">
            <a:xfrm>
              <a:off x="187" y="3082"/>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79" name="Rectangle 278"/>
            <p:cNvSpPr>
              <a:spLocks noChangeArrowheads="1"/>
            </p:cNvSpPr>
            <p:nvPr/>
          </p:nvSpPr>
          <p:spPr bwMode="auto">
            <a:xfrm>
              <a:off x="187" y="3082"/>
              <a:ext cx="3402" cy="4"/>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80" name="Line 76"/>
            <p:cNvSpPr>
              <a:spLocks noChangeShapeType="1"/>
            </p:cNvSpPr>
            <p:nvPr/>
          </p:nvSpPr>
          <p:spPr bwMode="auto">
            <a:xfrm>
              <a:off x="187" y="3302"/>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81" name="Rectangle 280"/>
            <p:cNvSpPr>
              <a:spLocks noChangeArrowheads="1"/>
            </p:cNvSpPr>
            <p:nvPr/>
          </p:nvSpPr>
          <p:spPr bwMode="auto">
            <a:xfrm>
              <a:off x="187" y="3302"/>
              <a:ext cx="3402"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82" name="Line 78"/>
            <p:cNvSpPr>
              <a:spLocks noChangeShapeType="1"/>
            </p:cNvSpPr>
            <p:nvPr/>
          </p:nvSpPr>
          <p:spPr bwMode="auto">
            <a:xfrm>
              <a:off x="187" y="3523"/>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83" name="Rectangle 282"/>
            <p:cNvSpPr>
              <a:spLocks noChangeArrowheads="1"/>
            </p:cNvSpPr>
            <p:nvPr/>
          </p:nvSpPr>
          <p:spPr bwMode="auto">
            <a:xfrm>
              <a:off x="187" y="3523"/>
              <a:ext cx="3402"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84" name="Line 80"/>
            <p:cNvSpPr>
              <a:spLocks noChangeShapeType="1"/>
            </p:cNvSpPr>
            <p:nvPr/>
          </p:nvSpPr>
          <p:spPr bwMode="auto">
            <a:xfrm>
              <a:off x="187" y="3744"/>
              <a:ext cx="3402" cy="0"/>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85" name="Rectangle 284"/>
            <p:cNvSpPr>
              <a:spLocks noChangeArrowheads="1"/>
            </p:cNvSpPr>
            <p:nvPr/>
          </p:nvSpPr>
          <p:spPr bwMode="auto">
            <a:xfrm>
              <a:off x="187" y="3744"/>
              <a:ext cx="3402"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86" name="Rectangle 285"/>
            <p:cNvSpPr>
              <a:spLocks noChangeArrowheads="1"/>
            </p:cNvSpPr>
            <p:nvPr/>
          </p:nvSpPr>
          <p:spPr bwMode="auto">
            <a:xfrm>
              <a:off x="177" y="2405"/>
              <a:ext cx="10" cy="156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87" name="Line 83"/>
            <p:cNvSpPr>
              <a:spLocks noChangeShapeType="1"/>
            </p:cNvSpPr>
            <p:nvPr/>
          </p:nvSpPr>
          <p:spPr bwMode="auto">
            <a:xfrm>
              <a:off x="773" y="2645"/>
              <a:ext cx="0" cy="1319"/>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88" name="Rectangle 287"/>
            <p:cNvSpPr>
              <a:spLocks noChangeArrowheads="1"/>
            </p:cNvSpPr>
            <p:nvPr/>
          </p:nvSpPr>
          <p:spPr bwMode="auto">
            <a:xfrm>
              <a:off x="773" y="2645"/>
              <a:ext cx="5" cy="131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89" name="Line 85"/>
            <p:cNvSpPr>
              <a:spLocks noChangeShapeType="1"/>
            </p:cNvSpPr>
            <p:nvPr/>
          </p:nvSpPr>
          <p:spPr bwMode="auto">
            <a:xfrm>
              <a:off x="1979" y="2645"/>
              <a:ext cx="0" cy="1319"/>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90" name="Rectangle 289"/>
            <p:cNvSpPr>
              <a:spLocks noChangeArrowheads="1"/>
            </p:cNvSpPr>
            <p:nvPr/>
          </p:nvSpPr>
          <p:spPr bwMode="auto">
            <a:xfrm>
              <a:off x="1979" y="2645"/>
              <a:ext cx="5" cy="131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91" name="Line 87"/>
            <p:cNvSpPr>
              <a:spLocks noChangeShapeType="1"/>
            </p:cNvSpPr>
            <p:nvPr/>
          </p:nvSpPr>
          <p:spPr bwMode="auto">
            <a:xfrm>
              <a:off x="2652" y="2645"/>
              <a:ext cx="0" cy="1319"/>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92" name="Rectangle 291"/>
            <p:cNvSpPr>
              <a:spLocks noChangeArrowheads="1"/>
            </p:cNvSpPr>
            <p:nvPr/>
          </p:nvSpPr>
          <p:spPr bwMode="auto">
            <a:xfrm>
              <a:off x="2652" y="2645"/>
              <a:ext cx="5" cy="131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93" name="Rectangle 292"/>
            <p:cNvSpPr>
              <a:spLocks noChangeArrowheads="1"/>
            </p:cNvSpPr>
            <p:nvPr/>
          </p:nvSpPr>
          <p:spPr bwMode="auto">
            <a:xfrm>
              <a:off x="187" y="3964"/>
              <a:ext cx="3412" cy="10"/>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94" name="Rectangle 293"/>
            <p:cNvSpPr>
              <a:spLocks noChangeArrowheads="1"/>
            </p:cNvSpPr>
            <p:nvPr/>
          </p:nvSpPr>
          <p:spPr bwMode="auto">
            <a:xfrm>
              <a:off x="3589" y="2415"/>
              <a:ext cx="10" cy="1559"/>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95" name="Line 91"/>
            <p:cNvSpPr>
              <a:spLocks noChangeShapeType="1"/>
            </p:cNvSpPr>
            <p:nvPr/>
          </p:nvSpPr>
          <p:spPr bwMode="auto">
            <a:xfrm>
              <a:off x="182" y="3974"/>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96" name="Rectangle 295"/>
            <p:cNvSpPr>
              <a:spLocks noChangeArrowheads="1"/>
            </p:cNvSpPr>
            <p:nvPr/>
          </p:nvSpPr>
          <p:spPr bwMode="auto">
            <a:xfrm>
              <a:off x="182" y="3974"/>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97" name="Line 93"/>
            <p:cNvSpPr>
              <a:spLocks noChangeShapeType="1"/>
            </p:cNvSpPr>
            <p:nvPr/>
          </p:nvSpPr>
          <p:spPr bwMode="auto">
            <a:xfrm>
              <a:off x="773" y="3974"/>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298" name="Rectangle 297"/>
            <p:cNvSpPr>
              <a:spLocks noChangeArrowheads="1"/>
            </p:cNvSpPr>
            <p:nvPr/>
          </p:nvSpPr>
          <p:spPr bwMode="auto">
            <a:xfrm>
              <a:off x="773" y="3974"/>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299" name="Line 95"/>
            <p:cNvSpPr>
              <a:spLocks noChangeShapeType="1"/>
            </p:cNvSpPr>
            <p:nvPr/>
          </p:nvSpPr>
          <p:spPr bwMode="auto">
            <a:xfrm>
              <a:off x="1979" y="3974"/>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300" name="Rectangle 299"/>
            <p:cNvSpPr>
              <a:spLocks noChangeArrowheads="1"/>
            </p:cNvSpPr>
            <p:nvPr/>
          </p:nvSpPr>
          <p:spPr bwMode="auto">
            <a:xfrm>
              <a:off x="1979" y="3974"/>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301" name="Line 97"/>
            <p:cNvSpPr>
              <a:spLocks noChangeShapeType="1"/>
            </p:cNvSpPr>
            <p:nvPr/>
          </p:nvSpPr>
          <p:spPr bwMode="auto">
            <a:xfrm>
              <a:off x="2652" y="3974"/>
              <a:ext cx="1" cy="1"/>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302" name="Rectangle 301"/>
            <p:cNvSpPr>
              <a:spLocks noChangeArrowheads="1"/>
            </p:cNvSpPr>
            <p:nvPr/>
          </p:nvSpPr>
          <p:spPr bwMode="auto">
            <a:xfrm>
              <a:off x="2652" y="3974"/>
              <a:ext cx="5"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303" name="Line 99"/>
            <p:cNvSpPr>
              <a:spLocks noChangeShapeType="1"/>
            </p:cNvSpPr>
            <p:nvPr/>
          </p:nvSpPr>
          <p:spPr bwMode="auto">
            <a:xfrm>
              <a:off x="3594" y="3974"/>
              <a:ext cx="1" cy="1"/>
            </a:xfrm>
            <a:prstGeom prst="line">
              <a:avLst/>
            </a:prstGeom>
            <a:noFill/>
            <a:ln w="0">
              <a:solidFill>
                <a:srgbClr val="00000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304" name="Rectangle 303"/>
            <p:cNvSpPr>
              <a:spLocks noChangeArrowheads="1"/>
            </p:cNvSpPr>
            <p:nvPr/>
          </p:nvSpPr>
          <p:spPr bwMode="auto">
            <a:xfrm>
              <a:off x="3594" y="3974"/>
              <a:ext cx="5" cy="5"/>
            </a:xfrm>
            <a:prstGeom prst="rect">
              <a:avLst/>
            </a:prstGeom>
            <a:solidFill>
              <a:srgbClr val="00000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305" name="Line 101"/>
            <p:cNvSpPr>
              <a:spLocks noChangeShapeType="1"/>
            </p:cNvSpPr>
            <p:nvPr/>
          </p:nvSpPr>
          <p:spPr bwMode="auto">
            <a:xfrm>
              <a:off x="3599" y="241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306" name="Rectangle 305"/>
            <p:cNvSpPr>
              <a:spLocks noChangeArrowheads="1"/>
            </p:cNvSpPr>
            <p:nvPr/>
          </p:nvSpPr>
          <p:spPr bwMode="auto">
            <a:xfrm>
              <a:off x="3599" y="2410"/>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307" name="Line 103"/>
            <p:cNvSpPr>
              <a:spLocks noChangeShapeType="1"/>
            </p:cNvSpPr>
            <p:nvPr/>
          </p:nvSpPr>
          <p:spPr bwMode="auto">
            <a:xfrm>
              <a:off x="3599" y="2640"/>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308" name="Rectangle 307"/>
            <p:cNvSpPr>
              <a:spLocks noChangeArrowheads="1"/>
            </p:cNvSpPr>
            <p:nvPr/>
          </p:nvSpPr>
          <p:spPr bwMode="auto">
            <a:xfrm>
              <a:off x="3599" y="2640"/>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309" name="Line 105"/>
            <p:cNvSpPr>
              <a:spLocks noChangeShapeType="1"/>
            </p:cNvSpPr>
            <p:nvPr/>
          </p:nvSpPr>
          <p:spPr bwMode="auto">
            <a:xfrm>
              <a:off x="3599" y="2861"/>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310" name="Rectangle 309"/>
            <p:cNvSpPr>
              <a:spLocks noChangeArrowheads="1"/>
            </p:cNvSpPr>
            <p:nvPr/>
          </p:nvSpPr>
          <p:spPr bwMode="auto">
            <a:xfrm>
              <a:off x="3599" y="2861"/>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311" name="Line 107"/>
            <p:cNvSpPr>
              <a:spLocks noChangeShapeType="1"/>
            </p:cNvSpPr>
            <p:nvPr/>
          </p:nvSpPr>
          <p:spPr bwMode="auto">
            <a:xfrm>
              <a:off x="3599" y="3082"/>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312" name="Rectangle 311"/>
            <p:cNvSpPr>
              <a:spLocks noChangeArrowheads="1"/>
            </p:cNvSpPr>
            <p:nvPr/>
          </p:nvSpPr>
          <p:spPr bwMode="auto">
            <a:xfrm>
              <a:off x="3599" y="3082"/>
              <a:ext cx="5" cy="4"/>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313" name="Line 109"/>
            <p:cNvSpPr>
              <a:spLocks noChangeShapeType="1"/>
            </p:cNvSpPr>
            <p:nvPr/>
          </p:nvSpPr>
          <p:spPr bwMode="auto">
            <a:xfrm>
              <a:off x="3599" y="3302"/>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314" name="Rectangle 313"/>
            <p:cNvSpPr>
              <a:spLocks noChangeArrowheads="1"/>
            </p:cNvSpPr>
            <p:nvPr/>
          </p:nvSpPr>
          <p:spPr bwMode="auto">
            <a:xfrm>
              <a:off x="3599" y="3302"/>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315" name="Line 111"/>
            <p:cNvSpPr>
              <a:spLocks noChangeShapeType="1"/>
            </p:cNvSpPr>
            <p:nvPr/>
          </p:nvSpPr>
          <p:spPr bwMode="auto">
            <a:xfrm>
              <a:off x="3599" y="3523"/>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316" name="Rectangle 315"/>
            <p:cNvSpPr>
              <a:spLocks noChangeArrowheads="1"/>
            </p:cNvSpPr>
            <p:nvPr/>
          </p:nvSpPr>
          <p:spPr bwMode="auto">
            <a:xfrm>
              <a:off x="3599" y="3523"/>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317" name="Line 113"/>
            <p:cNvSpPr>
              <a:spLocks noChangeShapeType="1"/>
            </p:cNvSpPr>
            <p:nvPr/>
          </p:nvSpPr>
          <p:spPr bwMode="auto">
            <a:xfrm>
              <a:off x="3599" y="3744"/>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318" name="Rectangle 317"/>
            <p:cNvSpPr>
              <a:spLocks noChangeArrowheads="1"/>
            </p:cNvSpPr>
            <p:nvPr/>
          </p:nvSpPr>
          <p:spPr bwMode="auto">
            <a:xfrm>
              <a:off x="3599" y="3744"/>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sp>
          <p:nvSpPr>
            <p:cNvPr id="319" name="Line 115"/>
            <p:cNvSpPr>
              <a:spLocks noChangeShapeType="1"/>
            </p:cNvSpPr>
            <p:nvPr/>
          </p:nvSpPr>
          <p:spPr bwMode="auto">
            <a:xfrm>
              <a:off x="3599" y="3969"/>
              <a:ext cx="1" cy="1"/>
            </a:xfrm>
            <a:prstGeom prst="line">
              <a:avLst/>
            </a:prstGeom>
            <a:noFill/>
            <a:ln w="0">
              <a:solidFill>
                <a:srgbClr val="C0C0C0"/>
              </a:solidFill>
              <a:round/>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500" dirty="0"/>
            </a:p>
          </p:txBody>
        </p:sp>
        <p:sp>
          <p:nvSpPr>
            <p:cNvPr id="320" name="Rectangle 319"/>
            <p:cNvSpPr>
              <a:spLocks noChangeArrowheads="1"/>
            </p:cNvSpPr>
            <p:nvPr/>
          </p:nvSpPr>
          <p:spPr bwMode="auto">
            <a:xfrm>
              <a:off x="3599" y="3969"/>
              <a:ext cx="5" cy="5"/>
            </a:xfrm>
            <a:prstGeom prst="rect">
              <a:avLst/>
            </a:prstGeom>
            <a:solidFill>
              <a:srgbClr val="C0C0C0"/>
            </a:solidFill>
            <a:ln w="9525">
              <a:noFill/>
              <a:miter lim="800000"/>
              <a:headEnd/>
              <a:tailEnd/>
            </a:ln>
          </p:spPr>
          <p:txBody>
            <a:bodyPr>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E" sz="500" dirty="0"/>
            </a:p>
          </p:txBody>
        </p:sp>
      </p:grpSp>
      <p:sp>
        <p:nvSpPr>
          <p:cNvPr id="321" name="Right Arrow 46"/>
          <p:cNvSpPr/>
          <p:nvPr/>
        </p:nvSpPr>
        <p:spPr>
          <a:xfrm>
            <a:off x="3370732" y="3771078"/>
            <a:ext cx="668376" cy="450205"/>
          </a:xfrm>
          <a:prstGeom prst="rightArrow">
            <a:avLst>
              <a:gd name="adj1" fmla="val 62816"/>
              <a:gd name="adj2" fmla="val 48398"/>
            </a:avLst>
          </a:prstGeom>
          <a:solidFill>
            <a:schemeClr val="accent1"/>
          </a:solidFill>
          <a:ln w="19050" cap="flat" cmpd="sng" algn="ctr">
            <a:solidFill>
              <a:schemeClr val="tx1">
                <a:lumMod val="75000"/>
                <a:lumOff val="25000"/>
              </a:schemeClr>
            </a:solidFill>
            <a:prstDash val="solid"/>
            <a:round/>
            <a:headEnd type="none" w="med" len="med"/>
            <a:tailEnd type="triangle" w="med" len="med"/>
          </a:ln>
          <a:effectLst/>
        </p:spPr>
        <p:txBody>
          <a:bodyPr lIns="91431" tIns="0" rIns="91431" bIns="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US" sz="700" dirty="0">
              <a:solidFill>
                <a:schemeClr val="bg1"/>
              </a:solidFill>
            </a:endParaRPr>
          </a:p>
        </p:txBody>
      </p:sp>
      <p:pic>
        <p:nvPicPr>
          <p:cNvPr id="333" name="Picture 332"/>
          <p:cNvPicPr>
            <a:picLocks noChangeAspect="1"/>
          </p:cNvPicPr>
          <p:nvPr/>
        </p:nvPicPr>
        <p:blipFill>
          <a:blip r:embed="rId3"/>
          <a:stretch>
            <a:fillRect/>
          </a:stretch>
        </p:blipFill>
        <p:spPr>
          <a:xfrm>
            <a:off x="6852748" y="3179150"/>
            <a:ext cx="1880909" cy="1880909"/>
          </a:xfrm>
          <a:prstGeom prst="rect">
            <a:avLst/>
          </a:prstGeom>
        </p:spPr>
      </p:pic>
      <p:sp>
        <p:nvSpPr>
          <p:cNvPr id="335" name="Rectangle 334"/>
          <p:cNvSpPr/>
          <p:nvPr/>
        </p:nvSpPr>
        <p:spPr>
          <a:xfrm>
            <a:off x="99914" y="3009519"/>
            <a:ext cx="1461426" cy="400110"/>
          </a:xfrm>
          <a:prstGeom prst="rect">
            <a:avLst/>
          </a:prstGeom>
        </p:spPr>
        <p:txBody>
          <a:bodyPr wrap="none">
            <a:spAutoFit/>
          </a:bodyPr>
          <a:lstStyle/>
          <a:p>
            <a:pPr algn="ctr"/>
            <a:r>
              <a:rPr lang="en-US" sz="2000" dirty="0"/>
              <a:t>Text sources</a:t>
            </a:r>
          </a:p>
        </p:txBody>
      </p:sp>
      <p:grpSp>
        <p:nvGrpSpPr>
          <p:cNvPr id="336" name="Group 335"/>
          <p:cNvGrpSpPr/>
          <p:nvPr/>
        </p:nvGrpSpPr>
        <p:grpSpPr>
          <a:xfrm>
            <a:off x="174363" y="3762872"/>
            <a:ext cx="1119097" cy="1014297"/>
            <a:chOff x="3352800" y="3810000"/>
            <a:chExt cx="2558866" cy="2424987"/>
          </a:xfrm>
        </p:grpSpPr>
        <p:grpSp>
          <p:nvGrpSpPr>
            <p:cNvPr id="337" name="Group 336"/>
            <p:cNvGrpSpPr/>
            <p:nvPr/>
          </p:nvGrpSpPr>
          <p:grpSpPr>
            <a:xfrm>
              <a:off x="3438525" y="4094010"/>
              <a:ext cx="1018176" cy="1219535"/>
              <a:chOff x="2655299" y="4196119"/>
              <a:chExt cx="1018176" cy="1219535"/>
            </a:xfrm>
          </p:grpSpPr>
          <p:sp>
            <p:nvSpPr>
              <p:cNvPr id="366" name="Document 31"/>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367" name="Straight Connector 366"/>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68" name="Straight Connector 367"/>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69" name="Straight Connector 368"/>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70" name="Straight Connector 369"/>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71" name="Straight Connector 370"/>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338" name="Group 337"/>
            <p:cNvGrpSpPr/>
            <p:nvPr/>
          </p:nvGrpSpPr>
          <p:grpSpPr>
            <a:xfrm>
              <a:off x="3352800" y="5015452"/>
              <a:ext cx="1018176" cy="1219535"/>
              <a:chOff x="2655299" y="4196119"/>
              <a:chExt cx="1018176" cy="1219535"/>
            </a:xfrm>
          </p:grpSpPr>
          <p:sp>
            <p:nvSpPr>
              <p:cNvPr id="360" name="Document 25"/>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361" name="Straight Connector 360"/>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62" name="Straight Connector 361"/>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63" name="Straight Connector 362"/>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64" name="Straight Connector 363"/>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65" name="Straight Connector 364"/>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339" name="Group 338"/>
            <p:cNvGrpSpPr/>
            <p:nvPr/>
          </p:nvGrpSpPr>
          <p:grpSpPr>
            <a:xfrm>
              <a:off x="4277814" y="3810000"/>
              <a:ext cx="1018176" cy="1219535"/>
              <a:chOff x="2655299" y="4196119"/>
              <a:chExt cx="1018176" cy="1219535"/>
            </a:xfrm>
          </p:grpSpPr>
          <p:sp>
            <p:nvSpPr>
              <p:cNvPr id="354" name="Document 19"/>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355" name="Straight Connector 354"/>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56" name="Straight Connector 355"/>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57" name="Straight Connector 356"/>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58" name="Straight Connector 357"/>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59" name="Straight Connector 358"/>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340" name="Group 339"/>
            <p:cNvGrpSpPr/>
            <p:nvPr/>
          </p:nvGrpSpPr>
          <p:grpSpPr>
            <a:xfrm>
              <a:off x="4699001" y="4121675"/>
              <a:ext cx="1018176" cy="1219535"/>
              <a:chOff x="2655299" y="4196119"/>
              <a:chExt cx="1018176" cy="1219535"/>
            </a:xfrm>
          </p:grpSpPr>
          <p:sp>
            <p:nvSpPr>
              <p:cNvPr id="348" name="Document 13"/>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349" name="Straight Connector 348"/>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50" name="Straight Connector 349"/>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51" name="Straight Connector 350"/>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52" name="Straight Connector 351"/>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53" name="Straight Connector 352"/>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341" name="Group 340"/>
            <p:cNvGrpSpPr/>
            <p:nvPr/>
          </p:nvGrpSpPr>
          <p:grpSpPr>
            <a:xfrm>
              <a:off x="4893490" y="4958436"/>
              <a:ext cx="1018176" cy="1219535"/>
              <a:chOff x="2655299" y="4196119"/>
              <a:chExt cx="1018176" cy="1219535"/>
            </a:xfrm>
          </p:grpSpPr>
          <p:sp>
            <p:nvSpPr>
              <p:cNvPr id="342" name="Document 7"/>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343" name="Straight Connector 342"/>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44" name="Straight Connector 343"/>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45" name="Straight Connector 344"/>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46" name="Straight Connector 345"/>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47" name="Straight Connector 346"/>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sp>
        <p:nvSpPr>
          <p:cNvPr id="372" name="Right Arrow 46"/>
          <p:cNvSpPr/>
          <p:nvPr/>
        </p:nvSpPr>
        <p:spPr>
          <a:xfrm>
            <a:off x="1366625" y="3846777"/>
            <a:ext cx="668376" cy="450205"/>
          </a:xfrm>
          <a:prstGeom prst="rightArrow">
            <a:avLst>
              <a:gd name="adj1" fmla="val 62816"/>
              <a:gd name="adj2" fmla="val 48398"/>
            </a:avLst>
          </a:prstGeom>
          <a:solidFill>
            <a:schemeClr val="accent1"/>
          </a:solidFill>
          <a:ln w="19050" cap="flat" cmpd="sng" algn="ctr">
            <a:solidFill>
              <a:schemeClr val="tx1">
                <a:lumMod val="75000"/>
                <a:lumOff val="25000"/>
              </a:schemeClr>
            </a:solidFill>
            <a:prstDash val="solid"/>
            <a:round/>
            <a:headEnd type="none" w="med" len="med"/>
            <a:tailEnd type="triangle" w="med" len="med"/>
          </a:ln>
          <a:effectLst/>
        </p:spPr>
        <p:txBody>
          <a:bodyPr lIns="91431" tIns="0" rIns="91431" bIns="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US" sz="700" dirty="0">
              <a:solidFill>
                <a:schemeClr val="bg1"/>
              </a:solidFill>
            </a:endParaRPr>
          </a:p>
        </p:txBody>
      </p:sp>
      <p:sp>
        <p:nvSpPr>
          <p:cNvPr id="375" name="Right Arrow 46"/>
          <p:cNvSpPr/>
          <p:nvPr/>
        </p:nvSpPr>
        <p:spPr>
          <a:xfrm>
            <a:off x="6216625" y="3793480"/>
            <a:ext cx="668376" cy="450205"/>
          </a:xfrm>
          <a:prstGeom prst="rightArrow">
            <a:avLst>
              <a:gd name="adj1" fmla="val 62816"/>
              <a:gd name="adj2" fmla="val 48398"/>
            </a:avLst>
          </a:prstGeom>
          <a:solidFill>
            <a:schemeClr val="accent1"/>
          </a:solidFill>
          <a:ln w="19050" cap="flat" cmpd="sng" algn="ctr">
            <a:solidFill>
              <a:schemeClr val="tx1">
                <a:lumMod val="75000"/>
                <a:lumOff val="25000"/>
              </a:schemeClr>
            </a:solidFill>
            <a:prstDash val="solid"/>
            <a:round/>
            <a:headEnd type="none" w="med" len="med"/>
            <a:tailEnd type="triangle" w="med" len="med"/>
          </a:ln>
          <a:effectLst/>
        </p:spPr>
        <p:txBody>
          <a:bodyPr lIns="91431" tIns="0" rIns="91431" bIns="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US" sz="700" dirty="0">
              <a:solidFill>
                <a:schemeClr val="bg1"/>
              </a:solidFill>
            </a:endParaRPr>
          </a:p>
        </p:txBody>
      </p:sp>
      <p:sp>
        <p:nvSpPr>
          <p:cNvPr id="170" name="Rectangle 169"/>
          <p:cNvSpPr/>
          <p:nvPr/>
        </p:nvSpPr>
        <p:spPr>
          <a:xfrm>
            <a:off x="1725466" y="2635711"/>
            <a:ext cx="2049728" cy="707886"/>
          </a:xfrm>
          <a:prstGeom prst="rect">
            <a:avLst/>
          </a:prstGeom>
        </p:spPr>
        <p:txBody>
          <a:bodyPr wrap="none">
            <a:spAutoFit/>
          </a:bodyPr>
          <a:lstStyle/>
          <a:p>
            <a:pPr algn="ctr"/>
            <a:r>
              <a:rPr lang="en-US" sz="2000" dirty="0"/>
              <a:t>Labelled </a:t>
            </a:r>
          </a:p>
          <a:p>
            <a:pPr algn="ctr"/>
            <a:r>
              <a:rPr lang="en-US" sz="2000" dirty="0"/>
              <a:t>Training examples</a:t>
            </a:r>
          </a:p>
        </p:txBody>
      </p:sp>
      <p:cxnSp>
        <p:nvCxnSpPr>
          <p:cNvPr id="4" name="Straight Arrow Connector 3"/>
          <p:cNvCxnSpPr>
            <a:endCxn id="333" idx="0"/>
          </p:cNvCxnSpPr>
          <p:nvPr/>
        </p:nvCxnSpPr>
        <p:spPr>
          <a:xfrm>
            <a:off x="7789802" y="2635711"/>
            <a:ext cx="3401" cy="5434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3" name="Straight Arrow Connector 172"/>
          <p:cNvCxnSpPr/>
          <p:nvPr/>
        </p:nvCxnSpPr>
        <p:spPr>
          <a:xfrm>
            <a:off x="7892327" y="4982611"/>
            <a:ext cx="3401" cy="5434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71" name="Rectangle 170"/>
          <p:cNvSpPr/>
          <p:nvPr/>
        </p:nvSpPr>
        <p:spPr>
          <a:xfrm>
            <a:off x="2042879" y="5838136"/>
            <a:ext cx="1807995" cy="400110"/>
          </a:xfrm>
          <a:prstGeom prst="rect">
            <a:avLst/>
          </a:prstGeom>
        </p:spPr>
        <p:txBody>
          <a:bodyPr wrap="none">
            <a:spAutoFit/>
          </a:bodyPr>
          <a:lstStyle/>
          <a:p>
            <a:pPr algn="ctr"/>
            <a:r>
              <a:rPr lang="en-US" sz="2000" dirty="0"/>
              <a:t>Boosted by NLP</a:t>
            </a:r>
          </a:p>
        </p:txBody>
      </p:sp>
      <p:cxnSp>
        <p:nvCxnSpPr>
          <p:cNvPr id="5" name="Straight Arrow Connector 4"/>
          <p:cNvCxnSpPr/>
          <p:nvPr/>
        </p:nvCxnSpPr>
        <p:spPr>
          <a:xfrm flipH="1" flipV="1">
            <a:off x="2621395" y="4876229"/>
            <a:ext cx="12543" cy="8815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53444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3884" y="2257974"/>
            <a:ext cx="7269828" cy="3416320"/>
          </a:xfrm>
          <a:prstGeom prst="rect">
            <a:avLst/>
          </a:prstGeom>
        </p:spPr>
        <p:txBody>
          <a:bodyPr wrap="square">
            <a:spAutoFit/>
          </a:bodyPr>
          <a:lstStyle/>
          <a:p>
            <a:r>
              <a:rPr lang="en-IE" sz="5400" b="1" dirty="0">
                <a:solidFill>
                  <a:srgbClr val="006600"/>
                </a:solidFill>
              </a:rPr>
              <a:t>Text analytics </a:t>
            </a:r>
            <a:r>
              <a:rPr lang="en-IE" sz="5400" dirty="0">
                <a:solidFill>
                  <a:srgbClr val="0070C0"/>
                </a:solidFill>
              </a:rPr>
              <a:t>is the process of deriving </a:t>
            </a:r>
            <a:r>
              <a:rPr lang="en-IE" sz="5400" b="1" dirty="0">
                <a:solidFill>
                  <a:srgbClr val="7030A0"/>
                </a:solidFill>
              </a:rPr>
              <a:t>knowledge</a:t>
            </a:r>
            <a:r>
              <a:rPr lang="en-IE" sz="5400" dirty="0">
                <a:solidFill>
                  <a:srgbClr val="0070C0"/>
                </a:solidFill>
              </a:rPr>
              <a:t> from </a:t>
            </a:r>
            <a:r>
              <a:rPr lang="en-IE" sz="5400" dirty="0">
                <a:solidFill>
                  <a:srgbClr val="FF0000"/>
                </a:solidFill>
              </a:rPr>
              <a:t>text </a:t>
            </a:r>
            <a:r>
              <a:rPr lang="en-IE" sz="5400" dirty="0">
                <a:solidFill>
                  <a:srgbClr val="0070C0"/>
                </a:solidFill>
              </a:rPr>
              <a:t>sources</a:t>
            </a:r>
          </a:p>
        </p:txBody>
      </p:sp>
    </p:spTree>
    <p:extLst>
      <p:ext uri="{BB962C8B-B14F-4D97-AF65-F5344CB8AC3E}">
        <p14:creationId xmlns:p14="http://schemas.microsoft.com/office/powerpoint/2010/main" val="6360151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400" dirty="0"/>
              <a:t>2. Topic modelling	</a:t>
            </a:r>
          </a:p>
        </p:txBody>
      </p:sp>
      <p:sp>
        <p:nvSpPr>
          <p:cNvPr id="6" name="Rectangle 5"/>
          <p:cNvSpPr/>
          <p:nvPr/>
        </p:nvSpPr>
        <p:spPr>
          <a:xfrm>
            <a:off x="218782" y="1728405"/>
            <a:ext cx="8465174" cy="1077218"/>
          </a:xfrm>
          <a:prstGeom prst="rect">
            <a:avLst/>
          </a:prstGeom>
        </p:spPr>
        <p:txBody>
          <a:bodyPr wrap="square">
            <a:spAutoFit/>
          </a:bodyPr>
          <a:lstStyle/>
          <a:p>
            <a:r>
              <a:rPr lang="en-IE" sz="3200" b="1" dirty="0"/>
              <a:t>Scenario: </a:t>
            </a:r>
            <a:r>
              <a:rPr lang="en-IE" sz="3200" dirty="0"/>
              <a:t>Too many (1000..0s+) “documents” to read, but we need to know what they’re about..</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3736" y="2905379"/>
            <a:ext cx="4397717" cy="2470958"/>
          </a:xfrm>
          <a:prstGeom prst="rect">
            <a:avLst/>
          </a:prstGeom>
        </p:spPr>
      </p:pic>
      <p:sp>
        <p:nvSpPr>
          <p:cNvPr id="8" name="Rectangle 7"/>
          <p:cNvSpPr/>
          <p:nvPr/>
        </p:nvSpPr>
        <p:spPr>
          <a:xfrm>
            <a:off x="218782" y="5508013"/>
            <a:ext cx="8280024" cy="1077218"/>
          </a:xfrm>
          <a:prstGeom prst="rect">
            <a:avLst/>
          </a:prstGeom>
        </p:spPr>
        <p:txBody>
          <a:bodyPr wrap="none">
            <a:spAutoFit/>
          </a:bodyPr>
          <a:lstStyle/>
          <a:p>
            <a:r>
              <a:rPr lang="en-IE" sz="3200" dirty="0"/>
              <a:t>Patient history – common trends ? </a:t>
            </a:r>
          </a:p>
          <a:p>
            <a:r>
              <a:rPr lang="en-IE" sz="3200" dirty="0"/>
              <a:t>Insurance claims – common unexpected factors?</a:t>
            </a:r>
          </a:p>
        </p:txBody>
      </p:sp>
    </p:spTree>
    <p:extLst>
      <p:ext uri="{BB962C8B-B14F-4D97-AF65-F5344CB8AC3E}">
        <p14:creationId xmlns:p14="http://schemas.microsoft.com/office/powerpoint/2010/main" val="2327420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74981" y="255741"/>
            <a:ext cx="8308975" cy="1143000"/>
          </a:xfrm>
        </p:spPr>
        <p:txBody>
          <a:bodyPr/>
          <a:lstStyle/>
          <a:p>
            <a:r>
              <a:rPr lang="en-IE" sz="4400" dirty="0"/>
              <a:t>2. Topic modelling	</a:t>
            </a:r>
          </a:p>
        </p:txBody>
      </p:sp>
      <p:sp>
        <p:nvSpPr>
          <p:cNvPr id="8" name="Right Arrow 46"/>
          <p:cNvSpPr/>
          <p:nvPr/>
        </p:nvSpPr>
        <p:spPr>
          <a:xfrm>
            <a:off x="1642708" y="3026465"/>
            <a:ext cx="668376" cy="450205"/>
          </a:xfrm>
          <a:prstGeom prst="rightArrow">
            <a:avLst>
              <a:gd name="adj1" fmla="val 62816"/>
              <a:gd name="adj2" fmla="val 48398"/>
            </a:avLst>
          </a:prstGeom>
          <a:solidFill>
            <a:schemeClr val="accent1"/>
          </a:solidFill>
          <a:ln w="19050" cap="flat" cmpd="sng" algn="ctr">
            <a:solidFill>
              <a:schemeClr val="tx1">
                <a:lumMod val="75000"/>
                <a:lumOff val="25000"/>
              </a:schemeClr>
            </a:solidFill>
            <a:prstDash val="solid"/>
            <a:round/>
            <a:headEnd type="none" w="med" len="med"/>
            <a:tailEnd type="triangle" w="med" len="med"/>
          </a:ln>
          <a:effectLst/>
        </p:spPr>
        <p:txBody>
          <a:bodyPr lIns="91431" tIns="0" rIns="91431" bIns="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US" sz="700" dirty="0">
              <a:solidFill>
                <a:schemeClr val="bg1"/>
              </a:solidFill>
            </a:endParaRPr>
          </a:p>
        </p:txBody>
      </p:sp>
      <p:sp>
        <p:nvSpPr>
          <p:cNvPr id="9" name="Right Arrow 46"/>
          <p:cNvSpPr/>
          <p:nvPr/>
        </p:nvSpPr>
        <p:spPr>
          <a:xfrm>
            <a:off x="4600774" y="3005165"/>
            <a:ext cx="668376" cy="450205"/>
          </a:xfrm>
          <a:prstGeom prst="rightArrow">
            <a:avLst>
              <a:gd name="adj1" fmla="val 62816"/>
              <a:gd name="adj2" fmla="val 48398"/>
            </a:avLst>
          </a:prstGeom>
          <a:solidFill>
            <a:schemeClr val="accent1"/>
          </a:solidFill>
          <a:ln w="19050" cap="flat" cmpd="sng" algn="ctr">
            <a:solidFill>
              <a:schemeClr val="tx1">
                <a:lumMod val="75000"/>
                <a:lumOff val="25000"/>
              </a:schemeClr>
            </a:solidFill>
            <a:prstDash val="solid"/>
            <a:round/>
            <a:headEnd type="none" w="med" len="med"/>
            <a:tailEnd type="triangle" w="med" len="med"/>
          </a:ln>
          <a:effectLst/>
        </p:spPr>
        <p:txBody>
          <a:bodyPr lIns="91431" tIns="0" rIns="91431" bIns="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US" sz="700" dirty="0">
              <a:solidFill>
                <a:schemeClr val="bg1"/>
              </a:solidFill>
            </a:endParaRPr>
          </a:p>
        </p:txBody>
      </p:sp>
      <p:sp>
        <p:nvSpPr>
          <p:cNvPr id="10" name="Rectangle 9"/>
          <p:cNvSpPr/>
          <p:nvPr/>
        </p:nvSpPr>
        <p:spPr>
          <a:xfrm>
            <a:off x="154277" y="1690449"/>
            <a:ext cx="6858894" cy="523220"/>
          </a:xfrm>
          <a:prstGeom prst="rect">
            <a:avLst/>
          </a:prstGeom>
        </p:spPr>
        <p:txBody>
          <a:bodyPr wrap="square">
            <a:spAutoFit/>
          </a:bodyPr>
          <a:lstStyle/>
          <a:p>
            <a:r>
              <a:rPr lang="en-US" sz="2800" dirty="0"/>
              <a:t>“Documents” e.g. customer feedback emails</a:t>
            </a:r>
          </a:p>
        </p:txBody>
      </p:sp>
      <p:grpSp>
        <p:nvGrpSpPr>
          <p:cNvPr id="11" name="Group 10"/>
          <p:cNvGrpSpPr/>
          <p:nvPr/>
        </p:nvGrpSpPr>
        <p:grpSpPr>
          <a:xfrm>
            <a:off x="179121" y="2631659"/>
            <a:ext cx="445290" cy="510094"/>
            <a:chOff x="2655299" y="4196119"/>
            <a:chExt cx="1018176" cy="1219535"/>
          </a:xfrm>
        </p:grpSpPr>
        <p:sp>
          <p:nvSpPr>
            <p:cNvPr id="12" name="Document 31"/>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13" name="Straight Connector 12"/>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a:off x="217121" y="3367401"/>
            <a:ext cx="445290" cy="510094"/>
            <a:chOff x="2655299" y="4196119"/>
            <a:chExt cx="1018176" cy="1219535"/>
          </a:xfrm>
        </p:grpSpPr>
        <p:sp>
          <p:nvSpPr>
            <p:cNvPr id="19" name="Document 25"/>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20" name="Straight Connector 19"/>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25" name="Group 24"/>
          <p:cNvGrpSpPr/>
          <p:nvPr/>
        </p:nvGrpSpPr>
        <p:grpSpPr>
          <a:xfrm>
            <a:off x="900232" y="3005165"/>
            <a:ext cx="445290" cy="510094"/>
            <a:chOff x="2655299" y="4196119"/>
            <a:chExt cx="1018176" cy="1219535"/>
          </a:xfrm>
        </p:grpSpPr>
        <p:sp>
          <p:nvSpPr>
            <p:cNvPr id="26" name="Document 19"/>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27" name="Straight Connector 26"/>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32" name="Group 31"/>
          <p:cNvGrpSpPr/>
          <p:nvPr/>
        </p:nvGrpSpPr>
        <p:grpSpPr>
          <a:xfrm>
            <a:off x="1334298" y="2533591"/>
            <a:ext cx="445290" cy="510094"/>
            <a:chOff x="2655299" y="4196119"/>
            <a:chExt cx="1018176" cy="1219535"/>
          </a:xfrm>
        </p:grpSpPr>
        <p:sp>
          <p:nvSpPr>
            <p:cNvPr id="33" name="Document 13"/>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34" name="Straight Connector 33"/>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39" name="Group 38"/>
          <p:cNvGrpSpPr/>
          <p:nvPr/>
        </p:nvGrpSpPr>
        <p:grpSpPr>
          <a:xfrm>
            <a:off x="844313" y="3794382"/>
            <a:ext cx="445290" cy="510094"/>
            <a:chOff x="2655299" y="4196119"/>
            <a:chExt cx="1018176" cy="1219535"/>
          </a:xfrm>
        </p:grpSpPr>
        <p:sp>
          <p:nvSpPr>
            <p:cNvPr id="40" name="Document 7"/>
            <p:cNvSpPr/>
            <p:nvPr/>
          </p:nvSpPr>
          <p:spPr>
            <a:xfrm>
              <a:off x="2655299" y="4196119"/>
              <a:ext cx="1018176" cy="1219535"/>
            </a:xfrm>
            <a:prstGeom prst="flowChartDocument">
              <a:avLst/>
            </a:prstGeom>
            <a:solidFill>
              <a:schemeClr val="bg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cxnSp>
          <p:nvCxnSpPr>
            <p:cNvPr id="41" name="Straight Connector 40"/>
            <p:cNvCxnSpPr/>
            <p:nvPr/>
          </p:nvCxnSpPr>
          <p:spPr>
            <a:xfrm>
              <a:off x="2743200" y="43418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2743200" y="44942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2743200" y="46466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2743200" y="47990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2743200" y="4951412"/>
              <a:ext cx="857976"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pic>
        <p:nvPicPr>
          <p:cNvPr id="46" name="Picture 45"/>
          <p:cNvPicPr>
            <a:picLocks noChangeAspect="1"/>
          </p:cNvPicPr>
          <p:nvPr/>
        </p:nvPicPr>
        <p:blipFill>
          <a:blip r:embed="rId2"/>
          <a:stretch>
            <a:fillRect/>
          </a:stretch>
        </p:blipFill>
        <p:spPr>
          <a:xfrm>
            <a:off x="2405881" y="2364821"/>
            <a:ext cx="1963068" cy="1963068"/>
          </a:xfrm>
          <a:prstGeom prst="rect">
            <a:avLst/>
          </a:prstGeom>
        </p:spPr>
      </p:pic>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7310" y="2141256"/>
            <a:ext cx="1524000" cy="2066925"/>
          </a:xfrm>
          <a:prstGeom prst="rect">
            <a:avLst/>
          </a:prstGeom>
        </p:spPr>
      </p:pic>
      <p:sp>
        <p:nvSpPr>
          <p:cNvPr id="48" name="Down Arrow 47"/>
          <p:cNvSpPr/>
          <p:nvPr/>
        </p:nvSpPr>
        <p:spPr>
          <a:xfrm>
            <a:off x="6662684" y="4270132"/>
            <a:ext cx="382386" cy="698269"/>
          </a:xfrm>
          <a:prstGeom prst="downArrow">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p>
        </p:txBody>
      </p:sp>
      <p:sp>
        <p:nvSpPr>
          <p:cNvPr id="49" name="Rounded Rectangle 48"/>
          <p:cNvSpPr/>
          <p:nvPr/>
        </p:nvSpPr>
        <p:spPr>
          <a:xfrm>
            <a:off x="5891108" y="5004261"/>
            <a:ext cx="2345308" cy="1313412"/>
          </a:xfrm>
          <a:prstGeom prst="roundRect">
            <a:avLst/>
          </a:prstGeom>
          <a:gradFill>
            <a:gsLst>
              <a:gs pos="0">
                <a:schemeClr val="bg2">
                  <a:lumMod val="20000"/>
                  <a:lumOff val="80000"/>
                </a:schemeClr>
              </a:gs>
              <a:gs pos="60000">
                <a:schemeClr val="accent1">
                  <a:tint val="80000"/>
                  <a:shade val="93000"/>
                  <a:satMod val="130000"/>
                </a:schemeClr>
              </a:gs>
              <a:gs pos="100000">
                <a:schemeClr val="accent1">
                  <a:tint val="50000"/>
                  <a:shade val="94000"/>
                  <a:alpha val="100000"/>
                  <a:satMod val="135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solidFill>
                <a:schemeClr val="tx1"/>
              </a:solidFill>
            </a:endParaRPr>
          </a:p>
          <a:p>
            <a:pPr algn="ctr"/>
            <a:r>
              <a:rPr lang="en-IE" sz="2000" dirty="0">
                <a:solidFill>
                  <a:schemeClr val="tx1"/>
                </a:solidFill>
              </a:rPr>
              <a:t>Topic Modelling algorithm</a:t>
            </a:r>
          </a:p>
          <a:p>
            <a:pPr algn="ctr"/>
            <a:r>
              <a:rPr lang="en-IE" sz="2000" dirty="0">
                <a:solidFill>
                  <a:schemeClr val="tx1"/>
                </a:solidFill>
              </a:rPr>
              <a:t>e.g. LDA</a:t>
            </a:r>
          </a:p>
        </p:txBody>
      </p:sp>
      <p:sp>
        <p:nvSpPr>
          <p:cNvPr id="50" name="Rectangle 49"/>
          <p:cNvSpPr/>
          <p:nvPr/>
        </p:nvSpPr>
        <p:spPr>
          <a:xfrm>
            <a:off x="55533" y="4804638"/>
            <a:ext cx="4545241" cy="1261884"/>
          </a:xfrm>
          <a:prstGeom prst="rect">
            <a:avLst/>
          </a:prstGeom>
          <a:solidFill>
            <a:schemeClr val="bg1"/>
          </a:solidFill>
        </p:spPr>
        <p:txBody>
          <a:bodyPr wrap="square">
            <a:spAutoFit/>
          </a:bodyPr>
          <a:lstStyle/>
          <a:p>
            <a:pPr marL="457200" indent="-457200">
              <a:buFont typeface="Arial" charset="0"/>
              <a:buChar char="•"/>
            </a:pPr>
            <a:r>
              <a:rPr lang="en-US" sz="1900" dirty="0"/>
              <a:t>Topic 1: Cost, price, high, discount</a:t>
            </a:r>
          </a:p>
          <a:p>
            <a:pPr marL="457200" indent="-457200">
              <a:buFont typeface="Arial" charset="0"/>
              <a:buChar char="•"/>
            </a:pPr>
            <a:r>
              <a:rPr lang="en-US" sz="1900" dirty="0"/>
              <a:t>Topic 2: Service, helpful, Saturday</a:t>
            </a:r>
          </a:p>
          <a:p>
            <a:pPr marL="457200" indent="-457200">
              <a:buFont typeface="Arial" charset="0"/>
              <a:buChar char="•"/>
            </a:pPr>
            <a:r>
              <a:rPr lang="en-US" sz="1900" dirty="0"/>
              <a:t>....</a:t>
            </a:r>
          </a:p>
          <a:p>
            <a:pPr marL="457200" indent="-457200">
              <a:buFont typeface="Arial" charset="0"/>
              <a:buChar char="•"/>
            </a:pPr>
            <a:endParaRPr lang="en-US" sz="1900" dirty="0"/>
          </a:p>
        </p:txBody>
      </p:sp>
      <p:sp>
        <p:nvSpPr>
          <p:cNvPr id="51" name="Right Arrow 46"/>
          <p:cNvSpPr/>
          <p:nvPr/>
        </p:nvSpPr>
        <p:spPr>
          <a:xfrm flipH="1">
            <a:off x="4865662" y="5228045"/>
            <a:ext cx="668376" cy="450205"/>
          </a:xfrm>
          <a:prstGeom prst="rightArrow">
            <a:avLst>
              <a:gd name="adj1" fmla="val 62816"/>
              <a:gd name="adj2" fmla="val 48398"/>
            </a:avLst>
          </a:prstGeom>
          <a:solidFill>
            <a:schemeClr val="accent1"/>
          </a:solidFill>
          <a:ln w="19050" cap="flat" cmpd="sng" algn="ctr">
            <a:solidFill>
              <a:schemeClr val="tx1">
                <a:lumMod val="75000"/>
                <a:lumOff val="25000"/>
              </a:schemeClr>
            </a:solidFill>
            <a:prstDash val="solid"/>
            <a:round/>
            <a:headEnd type="none" w="med" len="med"/>
            <a:tailEnd type="triangle" w="med" len="med"/>
          </a:ln>
          <a:effectLst/>
        </p:spPr>
        <p:txBody>
          <a:bodyPr lIns="91431" tIns="0" rIns="91431" bIns="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US" sz="700" dirty="0">
              <a:solidFill>
                <a:schemeClr val="bg1"/>
              </a:solidFill>
            </a:endParaRPr>
          </a:p>
        </p:txBody>
      </p:sp>
    </p:spTree>
    <p:extLst>
      <p:ext uri="{BB962C8B-B14F-4D97-AF65-F5344CB8AC3E}">
        <p14:creationId xmlns:p14="http://schemas.microsoft.com/office/powerpoint/2010/main" val="24422204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47685" y="601391"/>
            <a:ext cx="8308975" cy="11430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r>
              <a:rPr lang="en-IE" sz="4000" dirty="0"/>
              <a:t>2. Topic modelling – CeADAR DocoPool	</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227" y="1744391"/>
            <a:ext cx="7851890" cy="4543232"/>
          </a:xfrm>
          <a:prstGeom prst="rect">
            <a:avLst/>
          </a:prstGeom>
        </p:spPr>
      </p:pic>
      <p:sp>
        <p:nvSpPr>
          <p:cNvPr id="8" name="Rectangle 7"/>
          <p:cNvSpPr/>
          <p:nvPr/>
        </p:nvSpPr>
        <p:spPr>
          <a:xfrm>
            <a:off x="1130532" y="6287624"/>
            <a:ext cx="6331679" cy="584775"/>
          </a:xfrm>
          <a:prstGeom prst="rect">
            <a:avLst/>
          </a:prstGeom>
        </p:spPr>
        <p:txBody>
          <a:bodyPr wrap="square">
            <a:spAutoFit/>
          </a:bodyPr>
          <a:lstStyle/>
          <a:p>
            <a:r>
              <a:rPr lang="en-IE" sz="3200" dirty="0"/>
              <a:t>Explore  topics, and documents</a:t>
            </a:r>
          </a:p>
        </p:txBody>
      </p:sp>
      <p:cxnSp>
        <p:nvCxnSpPr>
          <p:cNvPr id="12" name="Straight Arrow Connector 11"/>
          <p:cNvCxnSpPr>
            <a:stCxn id="8" idx="0"/>
          </p:cNvCxnSpPr>
          <p:nvPr/>
        </p:nvCxnSpPr>
        <p:spPr>
          <a:xfrm flipH="1" flipV="1">
            <a:off x="2225194" y="5808892"/>
            <a:ext cx="2071178" cy="47873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V="1">
            <a:off x="5303520" y="5735782"/>
            <a:ext cx="1064029" cy="55184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962514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7684" y="717766"/>
            <a:ext cx="8796315" cy="961402"/>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r>
              <a:rPr lang="en-IE" sz="4000" dirty="0"/>
              <a:t>2. </a:t>
            </a:r>
            <a:r>
              <a:rPr lang="en-IE" dirty="0"/>
              <a:t>Topic modelling –</a:t>
            </a:r>
            <a:r>
              <a:rPr lang="en-IE" sz="4000" dirty="0"/>
              <a:t> CeADAR Topic Listener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679168"/>
            <a:ext cx="6121197" cy="4188187"/>
          </a:xfrm>
          <a:prstGeom prst="rect">
            <a:avLst/>
          </a:prstGeom>
        </p:spPr>
      </p:pic>
      <p:sp>
        <p:nvSpPr>
          <p:cNvPr id="6" name="Rectangle 5"/>
          <p:cNvSpPr/>
          <p:nvPr/>
        </p:nvSpPr>
        <p:spPr>
          <a:xfrm>
            <a:off x="914400" y="5867355"/>
            <a:ext cx="7331824" cy="1077218"/>
          </a:xfrm>
          <a:prstGeom prst="rect">
            <a:avLst/>
          </a:prstGeom>
        </p:spPr>
        <p:txBody>
          <a:bodyPr wrap="square">
            <a:spAutoFit/>
          </a:bodyPr>
          <a:lstStyle/>
          <a:p>
            <a:r>
              <a:rPr lang="en-IE" sz="3200" dirty="0"/>
              <a:t>Explore call centre and other audio driven sources: Discovers themes..</a:t>
            </a:r>
          </a:p>
        </p:txBody>
      </p:sp>
    </p:spTree>
    <p:extLst>
      <p:ext uri="{BB962C8B-B14F-4D97-AF65-F5344CB8AC3E}">
        <p14:creationId xmlns:p14="http://schemas.microsoft.com/office/powerpoint/2010/main" val="35772344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7685" y="1910470"/>
            <a:ext cx="8679937" cy="4523581"/>
          </a:xfrm>
        </p:spPr>
        <p:txBody>
          <a:bodyPr>
            <a:normAutofit lnSpcReduction="10000"/>
          </a:bodyPr>
          <a:lstStyle/>
          <a:p>
            <a:r>
              <a:rPr lang="en-IE" sz="3200" dirty="0"/>
              <a:t>Use of deep learning for encoding text into </a:t>
            </a:r>
            <a:r>
              <a:rPr lang="en-IE" sz="3200" dirty="0">
                <a:solidFill>
                  <a:srgbClr val="00B050"/>
                </a:solidFill>
              </a:rPr>
              <a:t>useful </a:t>
            </a:r>
            <a:r>
              <a:rPr lang="en-IE" sz="3200" dirty="0"/>
              <a:t>data</a:t>
            </a:r>
          </a:p>
          <a:p>
            <a:pPr lvl="1"/>
            <a:r>
              <a:rPr lang="en-IE" sz="3000" dirty="0"/>
              <a:t>i.e. feature representation</a:t>
            </a:r>
          </a:p>
          <a:p>
            <a:pPr lvl="1"/>
            <a:r>
              <a:rPr lang="en-IE" sz="3000" dirty="0"/>
              <a:t>E.g. Google’s Word2Vec model</a:t>
            </a:r>
          </a:p>
          <a:p>
            <a:pPr lvl="1"/>
            <a:endParaRPr lang="en-IE" sz="3000" dirty="0"/>
          </a:p>
          <a:p>
            <a:r>
              <a:rPr lang="en-IE" sz="3200" dirty="0"/>
              <a:t>Pre-trained vocabulary of billions of (unlabelled) word/ phrase examples available from Google</a:t>
            </a:r>
          </a:p>
          <a:p>
            <a:r>
              <a:rPr lang="en-IE" sz="3200" dirty="0"/>
              <a:t>Active research area</a:t>
            </a:r>
          </a:p>
          <a:p>
            <a:endParaRPr lang="en-IE" sz="3200" dirty="0"/>
          </a:p>
          <a:p>
            <a:pPr marL="0" indent="0">
              <a:buNone/>
            </a:pPr>
            <a:endParaRPr lang="en-IE" sz="3200" dirty="0"/>
          </a:p>
        </p:txBody>
      </p:sp>
      <p:sp>
        <p:nvSpPr>
          <p:cNvPr id="4" name="Title 1"/>
          <p:cNvSpPr>
            <a:spLocks noGrp="1"/>
          </p:cNvSpPr>
          <p:nvPr>
            <p:ph type="title"/>
          </p:nvPr>
        </p:nvSpPr>
        <p:spPr>
          <a:xfrm>
            <a:off x="374981" y="255741"/>
            <a:ext cx="8308975" cy="1143000"/>
          </a:xfrm>
        </p:spPr>
        <p:txBody>
          <a:bodyPr/>
          <a:lstStyle/>
          <a:p>
            <a:r>
              <a:rPr lang="en-IE" sz="4400" dirty="0"/>
              <a:t>Deep learning </a:t>
            </a:r>
            <a:r>
              <a:rPr lang="en-IE" sz="4200" dirty="0"/>
              <a:t>for text analytics</a:t>
            </a:r>
          </a:p>
        </p:txBody>
      </p:sp>
    </p:spTree>
    <p:extLst>
      <p:ext uri="{BB962C8B-B14F-4D97-AF65-F5344CB8AC3E}">
        <p14:creationId xmlns:p14="http://schemas.microsoft.com/office/powerpoint/2010/main" val="24504152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7685" y="1910470"/>
            <a:ext cx="8679937" cy="4772963"/>
          </a:xfrm>
        </p:spPr>
        <p:txBody>
          <a:bodyPr>
            <a:normAutofit/>
          </a:bodyPr>
          <a:lstStyle/>
          <a:p>
            <a:r>
              <a:rPr lang="en-IE" sz="3200" dirty="0"/>
              <a:t>Text can be difficult to “get at” – legacy systems</a:t>
            </a:r>
          </a:p>
          <a:p>
            <a:r>
              <a:rPr lang="en-IE" sz="3200" dirty="0"/>
              <a:t>Poor quality text (e.g. jargon, abbreviations)	</a:t>
            </a:r>
          </a:p>
          <a:p>
            <a:r>
              <a:rPr lang="en-IE" sz="3200" dirty="0"/>
              <a:t>Need for “local” labellers – </a:t>
            </a:r>
          </a:p>
          <a:p>
            <a:pPr lvl="1"/>
            <a:r>
              <a:rPr lang="en-IE" sz="3000" dirty="0">
                <a:solidFill>
                  <a:srgbClr val="FF0000"/>
                </a:solidFill>
              </a:rPr>
              <a:t>“</a:t>
            </a:r>
            <a:r>
              <a:rPr lang="en-IE" sz="3000" i="1" dirty="0">
                <a:solidFill>
                  <a:srgbClr val="FF0000"/>
                </a:solidFill>
              </a:rPr>
              <a:t>Their coffee is wicked”</a:t>
            </a:r>
          </a:p>
          <a:p>
            <a:pPr lvl="1"/>
            <a:r>
              <a:rPr lang="en-IE" sz="3000" b="1" dirty="0">
                <a:solidFill>
                  <a:srgbClr val="00B050"/>
                </a:solidFill>
              </a:rPr>
              <a:t>“</a:t>
            </a:r>
            <a:r>
              <a:rPr lang="en-IE" sz="3000" b="1" i="1" dirty="0">
                <a:solidFill>
                  <a:srgbClr val="00B050"/>
                </a:solidFill>
              </a:rPr>
              <a:t>Their coffee is wicked”</a:t>
            </a:r>
          </a:p>
          <a:p>
            <a:r>
              <a:rPr lang="en-IE" sz="3200" dirty="0"/>
              <a:t>Multi lingual support</a:t>
            </a:r>
          </a:p>
          <a:p>
            <a:r>
              <a:rPr lang="en-IE" sz="3200" dirty="0"/>
              <a:t>“Left of diagram”</a:t>
            </a:r>
          </a:p>
          <a:p>
            <a:pPr marL="0" indent="0">
              <a:buNone/>
            </a:pPr>
            <a:endParaRPr lang="en-IE" sz="3200" dirty="0"/>
          </a:p>
          <a:p>
            <a:endParaRPr lang="en-IE" sz="3200" dirty="0"/>
          </a:p>
          <a:p>
            <a:endParaRPr lang="en-IE" sz="3200" dirty="0"/>
          </a:p>
          <a:p>
            <a:endParaRPr lang="en-IE" sz="3200" dirty="0"/>
          </a:p>
          <a:p>
            <a:endParaRPr lang="en-IE" sz="3200" dirty="0"/>
          </a:p>
        </p:txBody>
      </p:sp>
      <p:sp>
        <p:nvSpPr>
          <p:cNvPr id="4" name="Title 1"/>
          <p:cNvSpPr>
            <a:spLocks noGrp="1"/>
          </p:cNvSpPr>
          <p:nvPr>
            <p:ph type="title"/>
          </p:nvPr>
        </p:nvSpPr>
        <p:spPr/>
        <p:txBody>
          <a:bodyPr/>
          <a:lstStyle/>
          <a:p>
            <a:r>
              <a:rPr lang="en-IE" sz="4200" dirty="0"/>
              <a:t>Some challenges in text analytics  </a:t>
            </a:r>
          </a:p>
        </p:txBody>
      </p:sp>
    </p:spTree>
    <p:extLst>
      <p:ext uri="{BB962C8B-B14F-4D97-AF65-F5344CB8AC3E}">
        <p14:creationId xmlns:p14="http://schemas.microsoft.com/office/powerpoint/2010/main" val="26895641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74981" y="255741"/>
            <a:ext cx="8308975" cy="1143000"/>
          </a:xfrm>
        </p:spPr>
        <p:txBody>
          <a:bodyPr/>
          <a:lstStyle/>
          <a:p>
            <a:r>
              <a:rPr lang="en-IE" sz="4800" dirty="0"/>
              <a:t>Closing thoughts</a:t>
            </a:r>
          </a:p>
        </p:txBody>
      </p:sp>
      <p:sp>
        <p:nvSpPr>
          <p:cNvPr id="5" name="Title 1"/>
          <p:cNvSpPr>
            <a:spLocks noGrp="1"/>
          </p:cNvSpPr>
          <p:nvPr>
            <p:ph idx="1"/>
          </p:nvPr>
        </p:nvSpPr>
        <p:spPr>
          <a:xfrm>
            <a:off x="347685" y="1644470"/>
            <a:ext cx="8308975" cy="3491753"/>
          </a:xfrm>
        </p:spPr>
        <p:txBody>
          <a:bodyPr>
            <a:noAutofit/>
          </a:bodyPr>
          <a:lstStyle/>
          <a:p>
            <a:r>
              <a:rPr lang="en-IE" sz="4000" dirty="0"/>
              <a:t>Cart-before-horse: Can make sense to make an inventory of your text sources –internal and external -  what knowledge might they hold? </a:t>
            </a:r>
          </a:p>
          <a:p>
            <a:r>
              <a:rPr lang="en-IE" sz="4000" dirty="0"/>
              <a:t>Getting at the text can be hard</a:t>
            </a:r>
          </a:p>
          <a:p>
            <a:r>
              <a:rPr lang="en-IE" sz="4000" dirty="0"/>
              <a:t>Text representation is key</a:t>
            </a:r>
          </a:p>
          <a:p>
            <a:endParaRPr lang="en-IE" sz="4000" dirty="0"/>
          </a:p>
        </p:txBody>
      </p:sp>
    </p:spTree>
    <p:extLst>
      <p:ext uri="{BB962C8B-B14F-4D97-AF65-F5344CB8AC3E}">
        <p14:creationId xmlns:p14="http://schemas.microsoft.com/office/powerpoint/2010/main" val="42344800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74981" y="255741"/>
            <a:ext cx="8308975" cy="1143000"/>
          </a:xfrm>
        </p:spPr>
        <p:txBody>
          <a:bodyPr/>
          <a:lstStyle/>
          <a:p>
            <a:r>
              <a:rPr lang="en-IE" sz="4800" dirty="0"/>
              <a:t>Closing thoughts</a:t>
            </a:r>
          </a:p>
        </p:txBody>
      </p:sp>
      <p:sp>
        <p:nvSpPr>
          <p:cNvPr id="5" name="Title 1"/>
          <p:cNvSpPr>
            <a:spLocks noGrp="1"/>
          </p:cNvSpPr>
          <p:nvPr>
            <p:ph idx="1"/>
          </p:nvPr>
        </p:nvSpPr>
        <p:spPr>
          <a:xfrm>
            <a:off x="347685" y="1644470"/>
            <a:ext cx="8308975" cy="3491753"/>
          </a:xfrm>
        </p:spPr>
        <p:txBody>
          <a:bodyPr>
            <a:noAutofit/>
          </a:bodyPr>
          <a:lstStyle/>
          <a:p>
            <a:r>
              <a:rPr lang="en-IE" sz="4000" dirty="0"/>
              <a:t>Cart-before-horse: Can make sense to make an inventory of your text sources –internal and external -  what knowledge might they hold? </a:t>
            </a:r>
          </a:p>
          <a:p>
            <a:r>
              <a:rPr lang="en-IE" sz="4000" dirty="0"/>
              <a:t>Getting at the text can be hard</a:t>
            </a:r>
          </a:p>
          <a:p>
            <a:r>
              <a:rPr lang="en-IE" sz="4000" dirty="0"/>
              <a:t>Text representation is key</a:t>
            </a:r>
          </a:p>
          <a:p>
            <a:endParaRPr lang="en-IE" sz="4000" dirty="0"/>
          </a:p>
        </p:txBody>
      </p:sp>
    </p:spTree>
    <p:extLst>
      <p:ext uri="{BB962C8B-B14F-4D97-AF65-F5344CB8AC3E}">
        <p14:creationId xmlns:p14="http://schemas.microsoft.com/office/powerpoint/2010/main" val="3518280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3"/>
          <a:stretch>
            <a:fillRect/>
          </a:stretch>
        </p:blipFill>
        <p:spPr>
          <a:xfrm>
            <a:off x="3373727" y="2324503"/>
            <a:ext cx="3646968" cy="4260641"/>
          </a:xfrm>
          <a:prstGeom prst="rect">
            <a:avLst/>
          </a:prstGeom>
        </p:spPr>
      </p:pic>
      <p:sp>
        <p:nvSpPr>
          <p:cNvPr id="5" name="Rectangle 4"/>
          <p:cNvSpPr/>
          <p:nvPr/>
        </p:nvSpPr>
        <p:spPr>
          <a:xfrm>
            <a:off x="239045" y="1778609"/>
            <a:ext cx="3815162" cy="5078313"/>
          </a:xfrm>
          <a:prstGeom prst="rect">
            <a:avLst/>
          </a:prstGeom>
          <a:noFill/>
        </p:spPr>
        <p:txBody>
          <a:bodyPr wrap="square">
            <a:spAutoFit/>
          </a:bodyPr>
          <a:lstStyle/>
          <a:p>
            <a:r>
              <a:rPr lang="en-IE" sz="3600" dirty="0"/>
              <a:t>e.g.</a:t>
            </a:r>
          </a:p>
          <a:p>
            <a:pPr marL="571500" indent="-571500">
              <a:buFont typeface="Arial" panose="020B0604020202020204" pitchFamily="34" charset="0"/>
              <a:buChar char="•"/>
            </a:pPr>
            <a:r>
              <a:rPr lang="en-IE" sz="3600" dirty="0"/>
              <a:t>Documents</a:t>
            </a:r>
          </a:p>
          <a:p>
            <a:pPr marL="571500" indent="-571500">
              <a:buFont typeface="Arial" panose="020B0604020202020204" pitchFamily="34" charset="0"/>
              <a:buChar char="•"/>
            </a:pPr>
            <a:r>
              <a:rPr lang="en-IE" sz="3600" dirty="0"/>
              <a:t>Customer interactions</a:t>
            </a:r>
          </a:p>
          <a:p>
            <a:pPr marL="571500" indent="-571500">
              <a:buFont typeface="Arial" panose="020B0604020202020204" pitchFamily="34" charset="0"/>
              <a:buChar char="•"/>
            </a:pPr>
            <a:r>
              <a:rPr lang="en-IE" sz="3600" dirty="0"/>
              <a:t>Reports</a:t>
            </a:r>
          </a:p>
          <a:p>
            <a:pPr marL="571500" indent="-571500">
              <a:buFont typeface="Arial" panose="020B0604020202020204" pitchFamily="34" charset="0"/>
              <a:buChar char="•"/>
            </a:pPr>
            <a:r>
              <a:rPr lang="en-IE" sz="3600" dirty="0"/>
              <a:t>Articles</a:t>
            </a:r>
          </a:p>
          <a:p>
            <a:pPr marL="571500" indent="-571500">
              <a:buFont typeface="Arial" panose="020B0604020202020204" pitchFamily="34" charset="0"/>
              <a:buChar char="•"/>
            </a:pPr>
            <a:r>
              <a:rPr lang="en-IE" sz="3600" dirty="0"/>
              <a:t>Emails</a:t>
            </a:r>
          </a:p>
          <a:p>
            <a:pPr marL="571500" indent="-571500">
              <a:buFont typeface="Arial" panose="020B0604020202020204" pitchFamily="34" charset="0"/>
              <a:buChar char="•"/>
            </a:pPr>
            <a:endParaRPr lang="en-IE" sz="3600" dirty="0"/>
          </a:p>
          <a:p>
            <a:endParaRPr lang="en-IE" sz="3600" dirty="0"/>
          </a:p>
        </p:txBody>
      </p:sp>
      <p:sp>
        <p:nvSpPr>
          <p:cNvPr id="2" name="Title 1"/>
          <p:cNvSpPr>
            <a:spLocks noGrp="1"/>
          </p:cNvSpPr>
          <p:nvPr>
            <p:ph type="title"/>
          </p:nvPr>
        </p:nvSpPr>
        <p:spPr/>
        <p:txBody>
          <a:bodyPr/>
          <a:lstStyle/>
          <a:p>
            <a:r>
              <a:rPr lang="en-IE" sz="6000" dirty="0"/>
              <a:t>(Electronic) Text..</a:t>
            </a:r>
          </a:p>
        </p:txBody>
      </p:sp>
      <p:sp>
        <p:nvSpPr>
          <p:cNvPr id="11" name="Rectangle 10"/>
          <p:cNvSpPr/>
          <p:nvPr/>
        </p:nvSpPr>
        <p:spPr>
          <a:xfrm>
            <a:off x="7302191" y="3808492"/>
            <a:ext cx="2974554" cy="646331"/>
          </a:xfrm>
          <a:prstGeom prst="rect">
            <a:avLst/>
          </a:prstGeom>
          <a:noFill/>
        </p:spPr>
        <p:txBody>
          <a:bodyPr wrap="square">
            <a:spAutoFit/>
          </a:bodyPr>
          <a:lstStyle/>
          <a:p>
            <a:r>
              <a:rPr lang="en-IE" sz="3600" dirty="0"/>
              <a:t>AND ….</a:t>
            </a:r>
          </a:p>
        </p:txBody>
      </p:sp>
      <p:sp>
        <p:nvSpPr>
          <p:cNvPr id="19" name="Rectangle 18"/>
          <p:cNvSpPr/>
          <p:nvPr/>
        </p:nvSpPr>
        <p:spPr>
          <a:xfrm>
            <a:off x="838255" y="5858534"/>
            <a:ext cx="1308371" cy="707886"/>
          </a:xfrm>
          <a:prstGeom prst="rect">
            <a:avLst/>
          </a:prstGeom>
        </p:spPr>
        <p:txBody>
          <a:bodyPr wrap="none">
            <a:spAutoFit/>
          </a:bodyPr>
          <a:lstStyle/>
          <a:p>
            <a:r>
              <a:rPr lang="en-IE" sz="4000" dirty="0"/>
              <a:t>80%?</a:t>
            </a:r>
            <a:endParaRPr lang="en-IE" sz="2400" dirty="0"/>
          </a:p>
        </p:txBody>
      </p:sp>
    </p:spTree>
    <p:extLst>
      <p:ext uri="{BB962C8B-B14F-4D97-AF65-F5344CB8AC3E}">
        <p14:creationId xmlns:p14="http://schemas.microsoft.com/office/powerpoint/2010/main" val="1112174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2824661" y="2743202"/>
            <a:ext cx="3224646" cy="3767255"/>
          </a:xfrm>
          <a:prstGeom prst="rect">
            <a:avLst/>
          </a:prstGeom>
        </p:spPr>
      </p:pic>
      <p:sp>
        <p:nvSpPr>
          <p:cNvPr id="4" name="Rectangle 3"/>
          <p:cNvSpPr/>
          <p:nvPr/>
        </p:nvSpPr>
        <p:spPr>
          <a:xfrm>
            <a:off x="-37403" y="1778609"/>
            <a:ext cx="3815162" cy="5632311"/>
          </a:xfrm>
          <a:prstGeom prst="rect">
            <a:avLst/>
          </a:prstGeom>
          <a:noFill/>
        </p:spPr>
        <p:txBody>
          <a:bodyPr wrap="square">
            <a:spAutoFit/>
          </a:bodyPr>
          <a:lstStyle/>
          <a:p>
            <a:r>
              <a:rPr lang="en-IE" sz="3600" dirty="0"/>
              <a:t>Company </a:t>
            </a:r>
          </a:p>
          <a:p>
            <a:endParaRPr lang="en-IE" sz="3600" dirty="0"/>
          </a:p>
          <a:p>
            <a:pPr marL="571500" indent="-571500">
              <a:buFont typeface="Arial" pitchFamily="34" charset="0"/>
              <a:buChar char="•"/>
            </a:pPr>
            <a:r>
              <a:rPr lang="en-IE" sz="3600" dirty="0"/>
              <a:t>Emails</a:t>
            </a:r>
          </a:p>
          <a:p>
            <a:pPr marL="571500" indent="-571500">
              <a:buFont typeface="Arial" pitchFamily="34" charset="0"/>
              <a:buChar char="•"/>
            </a:pPr>
            <a:r>
              <a:rPr lang="en-IE" sz="3600" dirty="0"/>
              <a:t>Documents</a:t>
            </a:r>
          </a:p>
          <a:p>
            <a:pPr marL="571500" indent="-571500">
              <a:buFont typeface="Arial" pitchFamily="34" charset="0"/>
              <a:buChar char="•"/>
            </a:pPr>
            <a:r>
              <a:rPr lang="en-IE" sz="3600" dirty="0"/>
              <a:t>Customer interactions</a:t>
            </a:r>
          </a:p>
          <a:p>
            <a:pPr marL="571500" indent="-571500">
              <a:buFont typeface="Arial" pitchFamily="34" charset="0"/>
              <a:buChar char="•"/>
            </a:pPr>
            <a:r>
              <a:rPr lang="en-IE" sz="3600" dirty="0"/>
              <a:t>Reports</a:t>
            </a:r>
          </a:p>
          <a:p>
            <a:pPr marL="571500" indent="-571500">
              <a:buFont typeface="Arial" pitchFamily="34" charset="0"/>
              <a:buChar char="•"/>
            </a:pPr>
            <a:r>
              <a:rPr lang="en-IE" sz="3600" dirty="0"/>
              <a:t>Articles</a:t>
            </a:r>
          </a:p>
          <a:p>
            <a:endParaRPr lang="en-IE" sz="3600" dirty="0"/>
          </a:p>
          <a:p>
            <a:endParaRPr lang="en-IE" sz="3600" dirty="0"/>
          </a:p>
        </p:txBody>
      </p:sp>
      <p:sp>
        <p:nvSpPr>
          <p:cNvPr id="6" name="Rectangle 5"/>
          <p:cNvSpPr/>
          <p:nvPr/>
        </p:nvSpPr>
        <p:spPr>
          <a:xfrm>
            <a:off x="6169446" y="1562393"/>
            <a:ext cx="2974554" cy="5078313"/>
          </a:xfrm>
          <a:prstGeom prst="rect">
            <a:avLst/>
          </a:prstGeom>
          <a:noFill/>
        </p:spPr>
        <p:txBody>
          <a:bodyPr wrap="square">
            <a:spAutoFit/>
          </a:bodyPr>
          <a:lstStyle/>
          <a:p>
            <a:r>
              <a:rPr lang="en-IE" sz="3600" b="1" dirty="0">
                <a:solidFill>
                  <a:srgbClr val="006600"/>
                </a:solidFill>
              </a:rPr>
              <a:t>External </a:t>
            </a:r>
          </a:p>
          <a:p>
            <a:endParaRPr lang="en-IE" sz="3600" b="1" dirty="0">
              <a:solidFill>
                <a:srgbClr val="006600"/>
              </a:solidFill>
            </a:endParaRPr>
          </a:p>
          <a:p>
            <a:r>
              <a:rPr lang="en-IE" sz="3600" b="1" dirty="0">
                <a:solidFill>
                  <a:srgbClr val="006600"/>
                </a:solidFill>
              </a:rPr>
              <a:t>A flood  of social media text, </a:t>
            </a:r>
          </a:p>
          <a:p>
            <a:r>
              <a:rPr lang="en-IE" sz="3600" b="1" dirty="0">
                <a:solidFill>
                  <a:srgbClr val="006600"/>
                </a:solidFill>
              </a:rPr>
              <a:t>news, </a:t>
            </a:r>
          </a:p>
          <a:p>
            <a:r>
              <a:rPr lang="en-IE" sz="3600" b="1" dirty="0">
                <a:solidFill>
                  <a:srgbClr val="006600"/>
                </a:solidFill>
              </a:rPr>
              <a:t>user-generated content</a:t>
            </a:r>
          </a:p>
        </p:txBody>
      </p:sp>
      <p:sp>
        <p:nvSpPr>
          <p:cNvPr id="7" name="Title 1"/>
          <p:cNvSpPr>
            <a:spLocks noGrp="1"/>
          </p:cNvSpPr>
          <p:nvPr>
            <p:ph type="title"/>
          </p:nvPr>
        </p:nvSpPr>
        <p:spPr>
          <a:xfrm>
            <a:off x="374981" y="255741"/>
            <a:ext cx="8308975" cy="1143000"/>
          </a:xfrm>
        </p:spPr>
        <p:txBody>
          <a:bodyPr/>
          <a:lstStyle/>
          <a:p>
            <a:r>
              <a:rPr lang="en-IE" sz="6000" dirty="0"/>
              <a:t>(Electronic) Text..</a:t>
            </a:r>
          </a:p>
        </p:txBody>
      </p:sp>
    </p:spTree>
    <p:extLst>
      <p:ext uri="{BB962C8B-B14F-4D97-AF65-F5344CB8AC3E}">
        <p14:creationId xmlns:p14="http://schemas.microsoft.com/office/powerpoint/2010/main" val="3224269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17532" y="247933"/>
            <a:ext cx="8308975" cy="1143000"/>
          </a:xfrm>
        </p:spPr>
        <p:txBody>
          <a:bodyPr/>
          <a:lstStyle/>
          <a:p>
            <a:r>
              <a:rPr lang="en-IE" sz="4800" dirty="0"/>
              <a:t>Text Analytics technologies</a:t>
            </a:r>
          </a:p>
        </p:txBody>
      </p:sp>
      <p:pic>
        <p:nvPicPr>
          <p:cNvPr id="5" name="Picture 4"/>
          <p:cNvPicPr>
            <a:picLocks noChangeAspect="1"/>
          </p:cNvPicPr>
          <p:nvPr/>
        </p:nvPicPr>
        <p:blipFill>
          <a:blip r:embed="rId2"/>
          <a:stretch>
            <a:fillRect/>
          </a:stretch>
        </p:blipFill>
        <p:spPr>
          <a:xfrm>
            <a:off x="1761409" y="1591086"/>
            <a:ext cx="3435348" cy="3779394"/>
          </a:xfrm>
          <a:prstGeom prst="rect">
            <a:avLst/>
          </a:prstGeom>
        </p:spPr>
      </p:pic>
      <p:pic>
        <p:nvPicPr>
          <p:cNvPr id="6" name="Picture 5"/>
          <p:cNvPicPr>
            <a:picLocks noChangeAspect="1"/>
          </p:cNvPicPr>
          <p:nvPr/>
        </p:nvPicPr>
        <p:blipFill>
          <a:blip r:embed="rId2"/>
          <a:stretch>
            <a:fillRect/>
          </a:stretch>
        </p:blipFill>
        <p:spPr>
          <a:xfrm>
            <a:off x="5150774" y="3021561"/>
            <a:ext cx="3000857" cy="3301389"/>
          </a:xfrm>
          <a:prstGeom prst="rect">
            <a:avLst/>
          </a:prstGeom>
        </p:spPr>
      </p:pic>
      <p:sp>
        <p:nvSpPr>
          <p:cNvPr id="9" name="TextBox 8"/>
          <p:cNvSpPr txBox="1"/>
          <p:nvPr/>
        </p:nvSpPr>
        <p:spPr>
          <a:xfrm>
            <a:off x="2176018" y="3377290"/>
            <a:ext cx="2714957" cy="830997"/>
          </a:xfrm>
          <a:prstGeom prst="rect">
            <a:avLst/>
          </a:prstGeom>
          <a:noFill/>
        </p:spPr>
        <p:txBody>
          <a:bodyPr wrap="square" rtlCol="0">
            <a:spAutoFit/>
          </a:bodyPr>
          <a:lstStyle/>
          <a:p>
            <a:r>
              <a:rPr lang="en-IE" sz="2400" b="1" dirty="0">
                <a:solidFill>
                  <a:schemeClr val="tx2">
                    <a:lumMod val="60000"/>
                    <a:lumOff val="40000"/>
                  </a:schemeClr>
                </a:solidFill>
              </a:rPr>
              <a:t>Natural Language processing</a:t>
            </a:r>
          </a:p>
        </p:txBody>
      </p:sp>
      <p:sp>
        <p:nvSpPr>
          <p:cNvPr id="10" name="TextBox 9"/>
          <p:cNvSpPr txBox="1"/>
          <p:nvPr/>
        </p:nvSpPr>
        <p:spPr>
          <a:xfrm>
            <a:off x="6010584" y="3611877"/>
            <a:ext cx="1321452" cy="461665"/>
          </a:xfrm>
          <a:prstGeom prst="rect">
            <a:avLst/>
          </a:prstGeom>
          <a:noFill/>
        </p:spPr>
        <p:txBody>
          <a:bodyPr wrap="none" rtlCol="0">
            <a:spAutoFit/>
          </a:bodyPr>
          <a:lstStyle/>
          <a:p>
            <a:r>
              <a:rPr lang="en-IE" sz="2400" b="1" dirty="0">
                <a:solidFill>
                  <a:schemeClr val="accent4">
                    <a:lumMod val="60000"/>
                    <a:lumOff val="40000"/>
                  </a:schemeClr>
                </a:solidFill>
              </a:rPr>
              <a:t>Statistics</a:t>
            </a:r>
          </a:p>
        </p:txBody>
      </p:sp>
      <p:sp>
        <p:nvSpPr>
          <p:cNvPr id="11" name="TextBox 10"/>
          <p:cNvSpPr txBox="1"/>
          <p:nvPr/>
        </p:nvSpPr>
        <p:spPr>
          <a:xfrm>
            <a:off x="2555340" y="2209065"/>
            <a:ext cx="2408032" cy="461665"/>
          </a:xfrm>
          <a:prstGeom prst="rect">
            <a:avLst/>
          </a:prstGeom>
          <a:noFill/>
        </p:spPr>
        <p:txBody>
          <a:bodyPr wrap="none" rtlCol="0">
            <a:spAutoFit/>
          </a:bodyPr>
          <a:lstStyle/>
          <a:p>
            <a:r>
              <a:rPr lang="en-IE" sz="2400" b="1" dirty="0">
                <a:solidFill>
                  <a:srgbClr val="00B050"/>
                </a:solidFill>
              </a:rPr>
              <a:t>Machine learning</a:t>
            </a:r>
          </a:p>
        </p:txBody>
      </p:sp>
      <p:sp>
        <p:nvSpPr>
          <p:cNvPr id="12" name="TextBox 11"/>
          <p:cNvSpPr txBox="1"/>
          <p:nvPr/>
        </p:nvSpPr>
        <p:spPr>
          <a:xfrm>
            <a:off x="5626662" y="4539483"/>
            <a:ext cx="2178002" cy="830997"/>
          </a:xfrm>
          <a:prstGeom prst="rect">
            <a:avLst/>
          </a:prstGeom>
          <a:noFill/>
        </p:spPr>
        <p:txBody>
          <a:bodyPr wrap="square" rtlCol="0">
            <a:spAutoFit/>
          </a:bodyPr>
          <a:lstStyle/>
          <a:p>
            <a:r>
              <a:rPr lang="en-IE" sz="2400" dirty="0"/>
              <a:t>Information retrieval</a:t>
            </a:r>
          </a:p>
        </p:txBody>
      </p:sp>
      <p:sp>
        <p:nvSpPr>
          <p:cNvPr id="22" name="Rectangle 21"/>
          <p:cNvSpPr/>
          <p:nvPr/>
        </p:nvSpPr>
        <p:spPr>
          <a:xfrm>
            <a:off x="822206" y="6213184"/>
            <a:ext cx="8654303" cy="646331"/>
          </a:xfrm>
          <a:prstGeom prst="rect">
            <a:avLst/>
          </a:prstGeom>
          <a:noFill/>
        </p:spPr>
        <p:txBody>
          <a:bodyPr wrap="square">
            <a:spAutoFit/>
          </a:bodyPr>
          <a:lstStyle/>
          <a:p>
            <a:r>
              <a:rPr lang="en-IE" sz="3600" b="1" dirty="0"/>
              <a:t>We’re interested in the end destinations…</a:t>
            </a:r>
            <a:endParaRPr lang="en-IE" sz="3600" dirty="0"/>
          </a:p>
        </p:txBody>
      </p:sp>
    </p:spTree>
    <p:extLst>
      <p:ext uri="{BB962C8B-B14F-4D97-AF65-F5344CB8AC3E}">
        <p14:creationId xmlns:p14="http://schemas.microsoft.com/office/powerpoint/2010/main" val="1939696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p:cNvSpPr/>
          <p:nvPr/>
        </p:nvSpPr>
        <p:spPr>
          <a:xfrm>
            <a:off x="4529468" y="2951953"/>
            <a:ext cx="2258292" cy="179991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400" b="1" dirty="0">
                <a:solidFill>
                  <a:schemeClr val="tx1"/>
                </a:solidFill>
              </a:rPr>
              <a:t>Abusive content filtering</a:t>
            </a:r>
          </a:p>
        </p:txBody>
      </p:sp>
      <p:sp>
        <p:nvSpPr>
          <p:cNvPr id="4" name="Title 1"/>
          <p:cNvSpPr>
            <a:spLocks noGrp="1"/>
          </p:cNvSpPr>
          <p:nvPr>
            <p:ph type="title"/>
          </p:nvPr>
        </p:nvSpPr>
        <p:spPr>
          <a:xfrm>
            <a:off x="374981" y="255741"/>
            <a:ext cx="8308975" cy="1143000"/>
          </a:xfrm>
        </p:spPr>
        <p:txBody>
          <a:bodyPr/>
          <a:lstStyle/>
          <a:p>
            <a:r>
              <a:rPr lang="en-IE" sz="5400" dirty="0"/>
              <a:t>Many places to go..</a:t>
            </a:r>
          </a:p>
        </p:txBody>
      </p:sp>
      <p:sp>
        <p:nvSpPr>
          <p:cNvPr id="6" name="Oval 5"/>
          <p:cNvSpPr/>
          <p:nvPr/>
        </p:nvSpPr>
        <p:spPr>
          <a:xfrm>
            <a:off x="774139" y="3099148"/>
            <a:ext cx="2455928" cy="184523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400" b="1" dirty="0">
                <a:solidFill>
                  <a:schemeClr val="tx1"/>
                </a:solidFill>
              </a:rPr>
              <a:t>Customer</a:t>
            </a:r>
          </a:p>
          <a:p>
            <a:pPr algn="ctr"/>
            <a:r>
              <a:rPr lang="en-IE" sz="2400" b="1" dirty="0">
                <a:solidFill>
                  <a:schemeClr val="tx1"/>
                </a:solidFill>
              </a:rPr>
              <a:t>Care</a:t>
            </a:r>
          </a:p>
        </p:txBody>
      </p:sp>
      <p:sp>
        <p:nvSpPr>
          <p:cNvPr id="7" name="Oval 6"/>
          <p:cNvSpPr/>
          <p:nvPr/>
        </p:nvSpPr>
        <p:spPr>
          <a:xfrm>
            <a:off x="3828211" y="5011581"/>
            <a:ext cx="2044932" cy="180386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400" b="1" dirty="0">
                <a:solidFill>
                  <a:schemeClr val="tx1"/>
                </a:solidFill>
              </a:rPr>
              <a:t>Risk Manage’t</a:t>
            </a:r>
          </a:p>
        </p:txBody>
      </p:sp>
      <p:sp>
        <p:nvSpPr>
          <p:cNvPr id="8" name="Oval 7"/>
          <p:cNvSpPr/>
          <p:nvPr/>
        </p:nvSpPr>
        <p:spPr>
          <a:xfrm>
            <a:off x="3152572" y="1608782"/>
            <a:ext cx="2652222" cy="174168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400" b="1" dirty="0">
                <a:solidFill>
                  <a:schemeClr val="tx1"/>
                </a:solidFill>
              </a:rPr>
              <a:t>Fraud detection /claims investigation</a:t>
            </a:r>
          </a:p>
        </p:txBody>
      </p:sp>
      <p:sp>
        <p:nvSpPr>
          <p:cNvPr id="9" name="Oval 8"/>
          <p:cNvSpPr/>
          <p:nvPr/>
        </p:nvSpPr>
        <p:spPr>
          <a:xfrm>
            <a:off x="5314171" y="4411470"/>
            <a:ext cx="2258292" cy="179991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400" b="1" dirty="0">
                <a:solidFill>
                  <a:schemeClr val="tx1"/>
                </a:solidFill>
              </a:rPr>
              <a:t>Cyber crime prevention</a:t>
            </a:r>
          </a:p>
        </p:txBody>
      </p:sp>
      <p:sp>
        <p:nvSpPr>
          <p:cNvPr id="10" name="Oval 9"/>
          <p:cNvSpPr/>
          <p:nvPr/>
        </p:nvSpPr>
        <p:spPr>
          <a:xfrm>
            <a:off x="6518291" y="3227686"/>
            <a:ext cx="2258292" cy="179991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400" b="1" dirty="0">
                <a:solidFill>
                  <a:schemeClr val="tx1"/>
                </a:solidFill>
              </a:rPr>
              <a:t>Brand monitoring</a:t>
            </a:r>
          </a:p>
        </p:txBody>
      </p:sp>
      <p:sp>
        <p:nvSpPr>
          <p:cNvPr id="11" name="Oval 10"/>
          <p:cNvSpPr/>
          <p:nvPr/>
        </p:nvSpPr>
        <p:spPr>
          <a:xfrm>
            <a:off x="237411" y="4921722"/>
            <a:ext cx="2515031" cy="179991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400" b="1" dirty="0">
                <a:solidFill>
                  <a:schemeClr val="tx1"/>
                </a:solidFill>
              </a:rPr>
              <a:t>Knowledge</a:t>
            </a:r>
          </a:p>
          <a:p>
            <a:pPr algn="ctr"/>
            <a:r>
              <a:rPr lang="en-IE" sz="2400" b="1" dirty="0">
                <a:solidFill>
                  <a:schemeClr val="tx1"/>
                </a:solidFill>
              </a:rPr>
              <a:t>Manage’t</a:t>
            </a:r>
          </a:p>
        </p:txBody>
      </p:sp>
      <p:sp>
        <p:nvSpPr>
          <p:cNvPr id="12" name="Oval 11"/>
          <p:cNvSpPr/>
          <p:nvPr/>
        </p:nvSpPr>
        <p:spPr>
          <a:xfrm>
            <a:off x="2031506" y="4220877"/>
            <a:ext cx="2529703" cy="212216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400" b="1" dirty="0">
                <a:solidFill>
                  <a:schemeClr val="tx1"/>
                </a:solidFill>
              </a:rPr>
              <a:t>Spam filtering</a:t>
            </a:r>
          </a:p>
        </p:txBody>
      </p:sp>
      <p:sp>
        <p:nvSpPr>
          <p:cNvPr id="13" name="Oval 12"/>
          <p:cNvSpPr/>
          <p:nvPr/>
        </p:nvSpPr>
        <p:spPr>
          <a:xfrm>
            <a:off x="2582809" y="2739845"/>
            <a:ext cx="2258292" cy="179991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400" b="1" dirty="0">
                <a:solidFill>
                  <a:schemeClr val="tx1"/>
                </a:solidFill>
              </a:rPr>
              <a:t>Social Media</a:t>
            </a:r>
          </a:p>
          <a:p>
            <a:pPr algn="ctr"/>
            <a:r>
              <a:rPr lang="en-IE" sz="2400" b="1" dirty="0">
                <a:solidFill>
                  <a:schemeClr val="tx1"/>
                </a:solidFill>
              </a:rPr>
              <a:t>Analysis</a:t>
            </a:r>
          </a:p>
        </p:txBody>
      </p:sp>
      <p:sp>
        <p:nvSpPr>
          <p:cNvPr id="15" name="Oval 14"/>
          <p:cNvSpPr/>
          <p:nvPr/>
        </p:nvSpPr>
        <p:spPr>
          <a:xfrm>
            <a:off x="7159602" y="2043902"/>
            <a:ext cx="838206" cy="99046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400" b="1" dirty="0">
                <a:solidFill>
                  <a:schemeClr val="tx1"/>
                </a:solidFill>
              </a:rPr>
              <a:t>Fraud detection /claims investigation</a:t>
            </a:r>
          </a:p>
        </p:txBody>
      </p:sp>
      <p:sp>
        <p:nvSpPr>
          <p:cNvPr id="16" name="Oval 15"/>
          <p:cNvSpPr/>
          <p:nvPr/>
        </p:nvSpPr>
        <p:spPr>
          <a:xfrm>
            <a:off x="7896580" y="1694675"/>
            <a:ext cx="838206" cy="99046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400" b="1" dirty="0">
                <a:solidFill>
                  <a:schemeClr val="tx1"/>
                </a:solidFill>
              </a:rPr>
              <a:t>Fraud detection /claims investigation</a:t>
            </a:r>
          </a:p>
        </p:txBody>
      </p:sp>
      <p:sp>
        <p:nvSpPr>
          <p:cNvPr id="17" name="Oval 16"/>
          <p:cNvSpPr/>
          <p:nvPr/>
        </p:nvSpPr>
        <p:spPr>
          <a:xfrm>
            <a:off x="8289409" y="1503165"/>
            <a:ext cx="544135" cy="63942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sz="400" b="1" dirty="0">
              <a:solidFill>
                <a:schemeClr val="tx1"/>
              </a:solidFill>
            </a:endParaRPr>
          </a:p>
        </p:txBody>
      </p:sp>
      <p:sp>
        <p:nvSpPr>
          <p:cNvPr id="19" name="Oval 18"/>
          <p:cNvSpPr/>
          <p:nvPr/>
        </p:nvSpPr>
        <p:spPr>
          <a:xfrm>
            <a:off x="8747035" y="1587311"/>
            <a:ext cx="321956" cy="18553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sz="400" b="1" dirty="0">
              <a:solidFill>
                <a:schemeClr val="tx1"/>
              </a:solidFill>
            </a:endParaRPr>
          </a:p>
        </p:txBody>
      </p:sp>
      <p:sp>
        <p:nvSpPr>
          <p:cNvPr id="21" name="Oval 20"/>
          <p:cNvSpPr/>
          <p:nvPr/>
        </p:nvSpPr>
        <p:spPr>
          <a:xfrm>
            <a:off x="5860134" y="2031486"/>
            <a:ext cx="1400696" cy="142085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b="1" dirty="0">
                <a:solidFill>
                  <a:schemeClr val="tx1"/>
                </a:solidFill>
              </a:rPr>
              <a:t>Medical pattern analysis</a:t>
            </a:r>
          </a:p>
        </p:txBody>
      </p:sp>
      <p:sp>
        <p:nvSpPr>
          <p:cNvPr id="20" name="Oval 19"/>
          <p:cNvSpPr/>
          <p:nvPr/>
        </p:nvSpPr>
        <p:spPr>
          <a:xfrm>
            <a:off x="1453663" y="1694675"/>
            <a:ext cx="2258292" cy="179991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400" b="1" dirty="0">
                <a:solidFill>
                  <a:schemeClr val="tx1"/>
                </a:solidFill>
              </a:rPr>
              <a:t>Search and info retrieval</a:t>
            </a:r>
          </a:p>
        </p:txBody>
      </p:sp>
    </p:spTree>
    <p:extLst>
      <p:ext uri="{BB962C8B-B14F-4D97-AF65-F5344CB8AC3E}">
        <p14:creationId xmlns:p14="http://schemas.microsoft.com/office/powerpoint/2010/main" val="2378122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000" dirty="0"/>
              <a:t>Answering questions such as:</a:t>
            </a:r>
          </a:p>
        </p:txBody>
      </p:sp>
      <p:sp>
        <p:nvSpPr>
          <p:cNvPr id="3" name="Content Placeholder 2"/>
          <p:cNvSpPr>
            <a:spLocks noGrp="1"/>
          </p:cNvSpPr>
          <p:nvPr>
            <p:ph idx="1"/>
          </p:nvPr>
        </p:nvSpPr>
        <p:spPr>
          <a:xfrm>
            <a:off x="214720" y="1794107"/>
            <a:ext cx="8796315" cy="3491753"/>
          </a:xfrm>
        </p:spPr>
        <p:txBody>
          <a:bodyPr>
            <a:noAutofit/>
          </a:bodyPr>
          <a:lstStyle/>
          <a:p>
            <a:r>
              <a:rPr lang="en-IE" sz="2800" dirty="0"/>
              <a:t>Are there any hidden trends in reasons given for insurance claims?</a:t>
            </a:r>
          </a:p>
          <a:p>
            <a:r>
              <a:rPr lang="en-IE" sz="2800" dirty="0"/>
              <a:t>Are there any hidden common factors amongst patient histories with cancer? </a:t>
            </a:r>
          </a:p>
          <a:p>
            <a:r>
              <a:rPr lang="en-IE" sz="2800" dirty="0"/>
              <a:t>What has  opinion been  on our new product range after a day? After 5 days? </a:t>
            </a:r>
          </a:p>
          <a:p>
            <a:r>
              <a:rPr lang="en-IE" sz="2800" dirty="0"/>
              <a:t>Have there been any common CV characteristics amongst our best recruits over the last 10 years? </a:t>
            </a:r>
          </a:p>
        </p:txBody>
      </p:sp>
    </p:spTree>
    <p:extLst>
      <p:ext uri="{BB962C8B-B14F-4D97-AF65-F5344CB8AC3E}">
        <p14:creationId xmlns:p14="http://schemas.microsoft.com/office/powerpoint/2010/main" val="1586258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285" y="29348"/>
            <a:ext cx="9090835" cy="1314474"/>
          </a:xfrm>
        </p:spPr>
        <p:txBody>
          <a:bodyPr/>
          <a:lstStyle/>
          <a:p>
            <a:r>
              <a:rPr lang="en-IE" sz="5400" dirty="0"/>
              <a:t>Digging in:  Text versus Data</a:t>
            </a:r>
          </a:p>
        </p:txBody>
      </p:sp>
      <p:sp>
        <p:nvSpPr>
          <p:cNvPr id="6" name="Rectangle 5"/>
          <p:cNvSpPr/>
          <p:nvPr/>
        </p:nvSpPr>
        <p:spPr>
          <a:xfrm>
            <a:off x="279285" y="1570215"/>
            <a:ext cx="8565457" cy="1070969"/>
          </a:xfrm>
          <a:prstGeom prst="rect">
            <a:avLst/>
          </a:prstGeom>
          <a:solidFill>
            <a:schemeClr val="bg1"/>
          </a:solidFill>
        </p:spPr>
        <p:txBody>
          <a:bodyPr wrap="square">
            <a:spAutoFit/>
          </a:bodyPr>
          <a:lstStyle/>
          <a:p>
            <a:r>
              <a:rPr lang="en-IE" sz="3200" dirty="0"/>
              <a:t>“Normal” Data is (relatively) easy to structure for analysis</a:t>
            </a:r>
          </a:p>
        </p:txBody>
      </p:sp>
      <p:pic>
        <p:nvPicPr>
          <p:cNvPr id="4" name="Picture 3"/>
          <p:cNvPicPr>
            <a:picLocks noChangeAspect="1"/>
          </p:cNvPicPr>
          <p:nvPr/>
        </p:nvPicPr>
        <p:blipFill>
          <a:blip r:embed="rId2"/>
          <a:stretch>
            <a:fillRect/>
          </a:stretch>
        </p:blipFill>
        <p:spPr>
          <a:xfrm>
            <a:off x="2283633" y="2466878"/>
            <a:ext cx="4383408" cy="3540949"/>
          </a:xfrm>
          <a:prstGeom prst="rect">
            <a:avLst/>
          </a:prstGeom>
        </p:spPr>
      </p:pic>
      <p:sp>
        <p:nvSpPr>
          <p:cNvPr id="14" name="Rectangle 13"/>
          <p:cNvSpPr/>
          <p:nvPr/>
        </p:nvSpPr>
        <p:spPr>
          <a:xfrm>
            <a:off x="7740502" y="3781623"/>
            <a:ext cx="1265275" cy="1015663"/>
          </a:xfrm>
          <a:prstGeom prst="rect">
            <a:avLst/>
          </a:prstGeom>
        </p:spPr>
        <p:txBody>
          <a:bodyPr wrap="square">
            <a:spAutoFit/>
          </a:bodyPr>
          <a:lstStyle/>
          <a:p>
            <a:r>
              <a:rPr lang="en-US" sz="2000" dirty="0">
                <a:solidFill>
                  <a:srgbClr val="FF0000"/>
                </a:solidFill>
              </a:rPr>
              <a:t>Rows = </a:t>
            </a:r>
            <a:r>
              <a:rPr lang="en-US" sz="2000" dirty="0"/>
              <a:t>data instances</a:t>
            </a:r>
            <a:endParaRPr lang="en-US" dirty="0"/>
          </a:p>
        </p:txBody>
      </p:sp>
      <p:sp>
        <p:nvSpPr>
          <p:cNvPr id="3" name="Rectangle 2"/>
          <p:cNvSpPr/>
          <p:nvPr/>
        </p:nvSpPr>
        <p:spPr>
          <a:xfrm>
            <a:off x="2852206" y="6168287"/>
            <a:ext cx="3944991" cy="461665"/>
          </a:xfrm>
          <a:prstGeom prst="rect">
            <a:avLst/>
          </a:prstGeom>
        </p:spPr>
        <p:txBody>
          <a:bodyPr wrap="none">
            <a:spAutoFit/>
          </a:bodyPr>
          <a:lstStyle/>
          <a:p>
            <a:r>
              <a:rPr lang="en-US" sz="2400" b="1" dirty="0">
                <a:solidFill>
                  <a:srgbClr val="00B0F0"/>
                </a:solidFill>
              </a:rPr>
              <a:t>Columns</a:t>
            </a:r>
            <a:r>
              <a:rPr lang="en-US" sz="2400" dirty="0">
                <a:solidFill>
                  <a:srgbClr val="00B0F0"/>
                </a:solidFill>
              </a:rPr>
              <a:t> = </a:t>
            </a:r>
            <a:r>
              <a:rPr lang="en-US" sz="2400" dirty="0"/>
              <a:t>features/attributes</a:t>
            </a:r>
          </a:p>
        </p:txBody>
      </p:sp>
      <p:cxnSp>
        <p:nvCxnSpPr>
          <p:cNvPr id="16" name="Straight Arrow Connector 15"/>
          <p:cNvCxnSpPr>
            <a:endCxn id="4" idx="2"/>
          </p:cNvCxnSpPr>
          <p:nvPr/>
        </p:nvCxnSpPr>
        <p:spPr>
          <a:xfrm flipV="1">
            <a:off x="4019107" y="6007827"/>
            <a:ext cx="456230" cy="16046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cxnSpLocks/>
          </p:cNvCxnSpPr>
          <p:nvPr/>
        </p:nvCxnSpPr>
        <p:spPr>
          <a:xfrm flipH="1">
            <a:off x="7252426" y="4205180"/>
            <a:ext cx="488076"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707405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Expo">
      <a:majorFont>
        <a:latin typeface="Calibri"/>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Expo.thmx</Template>
  <TotalTime>3399</TotalTime>
  <Words>1407</Words>
  <Application>Microsoft Office PowerPoint</Application>
  <PresentationFormat>On-screen Show (4:3)</PresentationFormat>
  <Paragraphs>524</Paragraphs>
  <Slides>37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Comic Sans MS</vt:lpstr>
      <vt:lpstr>Courier New</vt:lpstr>
      <vt:lpstr>Wingdings</vt:lpstr>
      <vt:lpstr>Expo</vt:lpstr>
      <vt:lpstr> </vt:lpstr>
      <vt:lpstr>Text analytics - we’ll cover : </vt:lpstr>
      <vt:lpstr>PowerPoint Presentation</vt:lpstr>
      <vt:lpstr>(Electronic) Text..</vt:lpstr>
      <vt:lpstr>(Electronic) Text..</vt:lpstr>
      <vt:lpstr>Text Analytics technologies</vt:lpstr>
      <vt:lpstr>Many places to go..</vt:lpstr>
      <vt:lpstr>Answering questions such as:</vt:lpstr>
      <vt:lpstr>Digging in:  Text versus Data</vt:lpstr>
      <vt:lpstr>Digging in:  Text versus Data</vt:lpstr>
      <vt:lpstr>Machine learning in text analytics</vt:lpstr>
      <vt:lpstr>Machine learning in text analytics</vt:lpstr>
      <vt:lpstr>Machine learning in text analytics</vt:lpstr>
      <vt:lpstr>Machine learning in text analytics</vt:lpstr>
      <vt:lpstr>Supervised Machine learning in text analytics</vt:lpstr>
      <vt:lpstr>Unsupervised Machine learning in text analytics</vt:lpstr>
      <vt:lpstr>Unsupervised Machine learning in text analytics</vt:lpstr>
      <vt:lpstr>Machine learning: prediction/ clustering – Crosses most of these</vt:lpstr>
      <vt:lpstr>Machine learning</vt:lpstr>
      <vt:lpstr> </vt:lpstr>
      <vt:lpstr>Text representation :</vt:lpstr>
      <vt:lpstr>Text representation: Basic</vt:lpstr>
      <vt:lpstr>Text representation: Basic</vt:lpstr>
      <vt:lpstr>Text representation: Basic</vt:lpstr>
      <vt:lpstr>Natural Language processing</vt:lpstr>
      <vt:lpstr> 1 .Sentiment Analysis/ opinion mining</vt:lpstr>
      <vt:lpstr> 1. Sentiment Analysis – ambiguity</vt:lpstr>
      <vt:lpstr> 1. Sentiment Analysis – not easy</vt:lpstr>
      <vt:lpstr>1. Sentiment Analysis: Machine learning</vt:lpstr>
      <vt:lpstr>2. Topic modelling </vt:lpstr>
      <vt:lpstr>2. Topic modelling </vt:lpstr>
      <vt:lpstr>PowerPoint Presentation</vt:lpstr>
      <vt:lpstr>PowerPoint Presentation</vt:lpstr>
      <vt:lpstr>Deep learning for text analytics</vt:lpstr>
      <vt:lpstr>Some challenges in text analytics  </vt:lpstr>
      <vt:lpstr>Closing thoughts</vt:lpstr>
      <vt:lpstr>Closing thoughts</vt:lpstr>
    </vt:vector>
  </TitlesOfParts>
  <Company>DIT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management of academic staff to achieve the strategic goals of the School of Computing in DIT</dc:title>
  <dc:creator>paul doyle</dc:creator>
  <cp:lastModifiedBy>Susan</cp:lastModifiedBy>
  <cp:revision>130</cp:revision>
  <dcterms:created xsi:type="dcterms:W3CDTF">2013-09-04T18:30:50Z</dcterms:created>
  <dcterms:modified xsi:type="dcterms:W3CDTF">2017-05-24T09:52:45Z</dcterms:modified>
</cp:coreProperties>
</file>